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44"/>
  </p:notesMasterIdLst>
  <p:handoutMasterIdLst>
    <p:handoutMasterId r:id="rId45"/>
  </p:handoutMasterIdLst>
  <p:sldIdLst>
    <p:sldId id="303" r:id="rId2"/>
    <p:sldId id="705" r:id="rId3"/>
    <p:sldId id="706" r:id="rId4"/>
    <p:sldId id="707" r:id="rId5"/>
    <p:sldId id="857" r:id="rId6"/>
    <p:sldId id="798" r:id="rId7"/>
    <p:sldId id="845" r:id="rId8"/>
    <p:sldId id="709" r:id="rId9"/>
    <p:sldId id="713" r:id="rId10"/>
    <p:sldId id="714" r:id="rId11"/>
    <p:sldId id="800" r:id="rId12"/>
    <p:sldId id="803" r:id="rId13"/>
    <p:sldId id="843" r:id="rId14"/>
    <p:sldId id="847" r:id="rId15"/>
    <p:sldId id="848" r:id="rId16"/>
    <p:sldId id="849" r:id="rId17"/>
    <p:sldId id="850" r:id="rId18"/>
    <p:sldId id="859" r:id="rId19"/>
    <p:sldId id="860" r:id="rId20"/>
    <p:sldId id="864" r:id="rId21"/>
    <p:sldId id="817" r:id="rId22"/>
    <p:sldId id="839" r:id="rId23"/>
    <p:sldId id="858" r:id="rId24"/>
    <p:sldId id="808" r:id="rId25"/>
    <p:sldId id="861" r:id="rId26"/>
    <p:sldId id="865" r:id="rId27"/>
    <p:sldId id="862" r:id="rId28"/>
    <p:sldId id="846" r:id="rId29"/>
    <p:sldId id="814" r:id="rId30"/>
    <p:sldId id="810" r:id="rId31"/>
    <p:sldId id="851" r:id="rId32"/>
    <p:sldId id="863" r:id="rId33"/>
    <p:sldId id="852" r:id="rId34"/>
    <p:sldId id="866" r:id="rId35"/>
    <p:sldId id="833" r:id="rId36"/>
    <p:sldId id="790" r:id="rId37"/>
    <p:sldId id="867" r:id="rId38"/>
    <p:sldId id="751" r:id="rId39"/>
    <p:sldId id="735" r:id="rId40"/>
    <p:sldId id="828" r:id="rId41"/>
    <p:sldId id="738" r:id="rId42"/>
    <p:sldId id="739" r:id="rId43"/>
  </p:sldIdLst>
  <p:sldSz cx="9144000" cy="6858000" type="screen4x3"/>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33CC33"/>
    <a:srgbClr val="008000"/>
    <a:srgbClr val="D0D8E8"/>
    <a:srgbClr val="006600"/>
    <a:srgbClr val="00CC66"/>
    <a:srgbClr val="00CC00"/>
    <a:srgbClr val="72AF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370" autoAdjust="0"/>
  </p:normalViewPr>
  <p:slideViewPr>
    <p:cSldViewPr snapToGrid="0">
      <p:cViewPr varScale="1">
        <p:scale>
          <a:sx n="86" d="100"/>
          <a:sy n="86" d="100"/>
        </p:scale>
        <p:origin x="1382" y="72"/>
      </p:cViewPr>
      <p:guideLst>
        <p:guide orient="horz" pos="2160"/>
        <p:guide pos="2880"/>
      </p:guideLst>
    </p:cSldViewPr>
  </p:slideViewPr>
  <p:outlineViewPr>
    <p:cViewPr>
      <p:scale>
        <a:sx n="33" d="100"/>
        <a:sy n="33" d="100"/>
      </p:scale>
      <p:origin x="0" y="-53124"/>
    </p:cViewPr>
  </p:outlineViewPr>
  <p:notesTextViewPr>
    <p:cViewPr>
      <p:scale>
        <a:sx n="100" d="100"/>
        <a:sy n="100" d="100"/>
      </p:scale>
      <p:origin x="0" y="0"/>
    </p:cViewPr>
  </p:notesTextViewPr>
  <p:sorterViewPr>
    <p:cViewPr>
      <p:scale>
        <a:sx n="80" d="100"/>
        <a:sy n="80" d="100"/>
      </p:scale>
      <p:origin x="0" y="-7512"/>
    </p:cViewPr>
  </p:sorterViewPr>
  <p:notesViewPr>
    <p:cSldViewPr snapToGrid="0">
      <p:cViewPr varScale="1">
        <p:scale>
          <a:sx n="51" d="100"/>
          <a:sy n="51" d="100"/>
        </p:scale>
        <p:origin x="2976"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ederic Gabin" userId="d9ea666c-a8e1-4f5a-8b06-7100758ca2c0" providerId="ADAL" clId="{0172DC9A-66D2-4D37-979C-9D4B31C62495}"/>
    <pc:docChg chg="undo modSld">
      <pc:chgData name="Frederic Gabin" userId="d9ea666c-a8e1-4f5a-8b06-7100758ca2c0" providerId="ADAL" clId="{0172DC9A-66D2-4D37-979C-9D4B31C62495}" dt="2019-05-28T14:53:55.856" v="161" actId="6549"/>
      <pc:docMkLst>
        <pc:docMk/>
      </pc:docMkLst>
      <pc:sldChg chg="modSp">
        <pc:chgData name="Frederic Gabin" userId="d9ea666c-a8e1-4f5a-8b06-7100758ca2c0" providerId="ADAL" clId="{0172DC9A-66D2-4D37-979C-9D4B31C62495}" dt="2019-05-28T13:07:21.919" v="5" actId="6549"/>
        <pc:sldMkLst>
          <pc:docMk/>
          <pc:sldMk cId="0" sldId="706"/>
        </pc:sldMkLst>
        <pc:graphicFrameChg chg="modGraphic">
          <ac:chgData name="Frederic Gabin" userId="d9ea666c-a8e1-4f5a-8b06-7100758ca2c0" providerId="ADAL" clId="{0172DC9A-66D2-4D37-979C-9D4B31C62495}" dt="2019-05-28T13:07:21.919" v="5" actId="6549"/>
          <ac:graphicFrameMkLst>
            <pc:docMk/>
            <pc:sldMk cId="0" sldId="706"/>
            <ac:graphicFrameMk id="3" creationId="{133C4F94-9324-43E5-9CD6-AC2A5CFB27D4}"/>
          </ac:graphicFrameMkLst>
        </pc:graphicFrameChg>
      </pc:sldChg>
      <pc:sldChg chg="modSp">
        <pc:chgData name="Frederic Gabin" userId="d9ea666c-a8e1-4f5a-8b06-7100758ca2c0" providerId="ADAL" clId="{0172DC9A-66D2-4D37-979C-9D4B31C62495}" dt="2019-05-28T13:21:32.531" v="155" actId="6549"/>
        <pc:sldMkLst>
          <pc:docMk/>
          <pc:sldMk cId="0" sldId="707"/>
        </pc:sldMkLst>
        <pc:spChg chg="mod">
          <ac:chgData name="Frederic Gabin" userId="d9ea666c-a8e1-4f5a-8b06-7100758ca2c0" providerId="ADAL" clId="{0172DC9A-66D2-4D37-979C-9D4B31C62495}" dt="2019-05-28T13:21:32.531" v="155" actId="6549"/>
          <ac:spMkLst>
            <pc:docMk/>
            <pc:sldMk cId="0" sldId="707"/>
            <ac:spMk id="3" creationId="{298A8929-3250-4879-9CBE-D491D6082667}"/>
          </ac:spMkLst>
        </pc:spChg>
      </pc:sldChg>
      <pc:sldChg chg="modSp">
        <pc:chgData name="Frederic Gabin" userId="d9ea666c-a8e1-4f5a-8b06-7100758ca2c0" providerId="ADAL" clId="{0172DC9A-66D2-4D37-979C-9D4B31C62495}" dt="2019-05-28T14:52:57.642" v="156" actId="20577"/>
        <pc:sldMkLst>
          <pc:docMk/>
          <pc:sldMk cId="0" sldId="713"/>
        </pc:sldMkLst>
        <pc:spChg chg="mod">
          <ac:chgData name="Frederic Gabin" userId="d9ea666c-a8e1-4f5a-8b06-7100758ca2c0" providerId="ADAL" clId="{0172DC9A-66D2-4D37-979C-9D4B31C62495}" dt="2019-05-28T14:52:57.642" v="156" actId="20577"/>
          <ac:spMkLst>
            <pc:docMk/>
            <pc:sldMk cId="0" sldId="713"/>
            <ac:spMk id="20483" creationId="{E46F9B17-122A-4646-BD20-44B4C83B98F7}"/>
          </ac:spMkLst>
        </pc:spChg>
      </pc:sldChg>
      <pc:sldChg chg="modSp">
        <pc:chgData name="Frederic Gabin" userId="d9ea666c-a8e1-4f5a-8b06-7100758ca2c0" providerId="ADAL" clId="{0172DC9A-66D2-4D37-979C-9D4B31C62495}" dt="2019-05-28T13:13:25.129" v="61" actId="20577"/>
        <pc:sldMkLst>
          <pc:docMk/>
          <pc:sldMk cId="0" sldId="790"/>
        </pc:sldMkLst>
        <pc:spChg chg="mod">
          <ac:chgData name="Frederic Gabin" userId="d9ea666c-a8e1-4f5a-8b06-7100758ca2c0" providerId="ADAL" clId="{0172DC9A-66D2-4D37-979C-9D4B31C62495}" dt="2019-05-28T13:13:25.129" v="61" actId="20577"/>
          <ac:spMkLst>
            <pc:docMk/>
            <pc:sldMk cId="0" sldId="790"/>
            <ac:spMk id="40963" creationId="{C0F73731-3B67-45FB-93D5-624998AF3A9B}"/>
          </ac:spMkLst>
        </pc:spChg>
      </pc:sldChg>
      <pc:sldChg chg="modSp">
        <pc:chgData name="Frederic Gabin" userId="d9ea666c-a8e1-4f5a-8b06-7100758ca2c0" providerId="ADAL" clId="{0172DC9A-66D2-4D37-979C-9D4B31C62495}" dt="2019-05-28T13:20:35.515" v="147" actId="20577"/>
        <pc:sldMkLst>
          <pc:docMk/>
          <pc:sldMk cId="1695974270" sldId="798"/>
        </pc:sldMkLst>
        <pc:spChg chg="mod">
          <ac:chgData name="Frederic Gabin" userId="d9ea666c-a8e1-4f5a-8b06-7100758ca2c0" providerId="ADAL" clId="{0172DC9A-66D2-4D37-979C-9D4B31C62495}" dt="2019-05-28T13:20:35.515" v="147" actId="20577"/>
          <ac:spMkLst>
            <pc:docMk/>
            <pc:sldMk cId="1695974270" sldId="798"/>
            <ac:spMk id="5" creationId="{4F6D345D-8F73-4C85-B245-5534636CFAD7}"/>
          </ac:spMkLst>
        </pc:spChg>
      </pc:sldChg>
      <pc:sldChg chg="modSp">
        <pc:chgData name="Frederic Gabin" userId="d9ea666c-a8e1-4f5a-8b06-7100758ca2c0" providerId="ADAL" clId="{0172DC9A-66D2-4D37-979C-9D4B31C62495}" dt="2019-05-28T13:19:41.439" v="146" actId="20577"/>
        <pc:sldMkLst>
          <pc:docMk/>
          <pc:sldMk cId="1952465999" sldId="808"/>
        </pc:sldMkLst>
        <pc:spChg chg="mod">
          <ac:chgData name="Frederic Gabin" userId="d9ea666c-a8e1-4f5a-8b06-7100758ca2c0" providerId="ADAL" clId="{0172DC9A-66D2-4D37-979C-9D4B31C62495}" dt="2019-05-28T13:19:41.439" v="146" actId="20577"/>
          <ac:spMkLst>
            <pc:docMk/>
            <pc:sldMk cId="1952465999" sldId="808"/>
            <ac:spMk id="25603" creationId="{5180EAD3-7DCE-440D-AA7F-35981AE83BD8}"/>
          </ac:spMkLst>
        </pc:spChg>
      </pc:sldChg>
      <pc:sldChg chg="modSp">
        <pc:chgData name="Frederic Gabin" userId="d9ea666c-a8e1-4f5a-8b06-7100758ca2c0" providerId="ADAL" clId="{0172DC9A-66D2-4D37-979C-9D4B31C62495}" dt="2019-05-28T13:15:23.712" v="77"/>
        <pc:sldMkLst>
          <pc:docMk/>
          <pc:sldMk cId="1528712624" sldId="810"/>
        </pc:sldMkLst>
        <pc:graphicFrameChg chg="mod">
          <ac:chgData name="Frederic Gabin" userId="d9ea666c-a8e1-4f5a-8b06-7100758ca2c0" providerId="ADAL" clId="{0172DC9A-66D2-4D37-979C-9D4B31C62495}" dt="2019-05-28T13:15:23.712" v="77"/>
          <ac:graphicFrameMkLst>
            <pc:docMk/>
            <pc:sldMk cId="1528712624" sldId="810"/>
            <ac:graphicFrameMk id="5" creationId="{2BAABD49-FB61-47B4-9203-F477B5F8523C}"/>
          </ac:graphicFrameMkLst>
        </pc:graphicFrameChg>
      </pc:sldChg>
      <pc:sldChg chg="modSp">
        <pc:chgData name="Frederic Gabin" userId="d9ea666c-a8e1-4f5a-8b06-7100758ca2c0" providerId="ADAL" clId="{0172DC9A-66D2-4D37-979C-9D4B31C62495}" dt="2019-05-28T13:16:13.482" v="86" actId="1076"/>
        <pc:sldMkLst>
          <pc:docMk/>
          <pc:sldMk cId="1980066187" sldId="814"/>
        </pc:sldMkLst>
        <pc:graphicFrameChg chg="mod">
          <ac:chgData name="Frederic Gabin" userId="d9ea666c-a8e1-4f5a-8b06-7100758ca2c0" providerId="ADAL" clId="{0172DC9A-66D2-4D37-979C-9D4B31C62495}" dt="2019-05-28T13:16:13.482" v="86" actId="1076"/>
          <ac:graphicFrameMkLst>
            <pc:docMk/>
            <pc:sldMk cId="1980066187" sldId="814"/>
            <ac:graphicFrameMk id="5" creationId="{59AFEB83-E819-4F82-A8EA-5E7F8AFCD3D8}"/>
          </ac:graphicFrameMkLst>
        </pc:graphicFrameChg>
      </pc:sldChg>
      <pc:sldChg chg="modSp">
        <pc:chgData name="Frederic Gabin" userId="d9ea666c-a8e1-4f5a-8b06-7100758ca2c0" providerId="ADAL" clId="{0172DC9A-66D2-4D37-979C-9D4B31C62495}" dt="2019-05-28T13:15:56.991" v="84" actId="14734"/>
        <pc:sldMkLst>
          <pc:docMk/>
          <pc:sldMk cId="2559935850" sldId="833"/>
        </pc:sldMkLst>
        <pc:graphicFrameChg chg="mod modGraphic">
          <ac:chgData name="Frederic Gabin" userId="d9ea666c-a8e1-4f5a-8b06-7100758ca2c0" providerId="ADAL" clId="{0172DC9A-66D2-4D37-979C-9D4B31C62495}" dt="2019-05-28T13:15:56.991" v="84" actId="14734"/>
          <ac:graphicFrameMkLst>
            <pc:docMk/>
            <pc:sldMk cId="2559935850" sldId="833"/>
            <ac:graphicFrameMk id="6" creationId="{4FF02C65-37DF-49C4-A7FE-11315F01B0E2}"/>
          </ac:graphicFrameMkLst>
        </pc:graphicFrameChg>
      </pc:sldChg>
      <pc:sldChg chg="modSp">
        <pc:chgData name="Frederic Gabin" userId="d9ea666c-a8e1-4f5a-8b06-7100758ca2c0" providerId="ADAL" clId="{0172DC9A-66D2-4D37-979C-9D4B31C62495}" dt="2019-05-28T13:16:38.755" v="88" actId="255"/>
        <pc:sldMkLst>
          <pc:docMk/>
          <pc:sldMk cId="396764953" sldId="839"/>
        </pc:sldMkLst>
        <pc:graphicFrameChg chg="modGraphic">
          <ac:chgData name="Frederic Gabin" userId="d9ea666c-a8e1-4f5a-8b06-7100758ca2c0" providerId="ADAL" clId="{0172DC9A-66D2-4D37-979C-9D4B31C62495}" dt="2019-05-28T13:16:38.755" v="88" actId="255"/>
          <ac:graphicFrameMkLst>
            <pc:docMk/>
            <pc:sldMk cId="396764953" sldId="839"/>
            <ac:graphicFrameMk id="6" creationId="{4FF02C65-37DF-49C4-A7FE-11315F01B0E2}"/>
          </ac:graphicFrameMkLst>
        </pc:graphicFrameChg>
      </pc:sldChg>
      <pc:sldChg chg="modSp">
        <pc:chgData name="Frederic Gabin" userId="d9ea666c-a8e1-4f5a-8b06-7100758ca2c0" providerId="ADAL" clId="{0172DC9A-66D2-4D37-979C-9D4B31C62495}" dt="2019-05-28T13:14:53.623" v="72"/>
        <pc:sldMkLst>
          <pc:docMk/>
          <pc:sldMk cId="3833644569" sldId="851"/>
        </pc:sldMkLst>
        <pc:graphicFrameChg chg="mod">
          <ac:chgData name="Frederic Gabin" userId="d9ea666c-a8e1-4f5a-8b06-7100758ca2c0" providerId="ADAL" clId="{0172DC9A-66D2-4D37-979C-9D4B31C62495}" dt="2019-05-28T13:14:53.623" v="72"/>
          <ac:graphicFrameMkLst>
            <pc:docMk/>
            <pc:sldMk cId="3833644569" sldId="851"/>
            <ac:graphicFrameMk id="5" creationId="{2BAABD49-FB61-47B4-9203-F477B5F8523C}"/>
          </ac:graphicFrameMkLst>
        </pc:graphicFrameChg>
      </pc:sldChg>
      <pc:sldChg chg="modSp">
        <pc:chgData name="Frederic Gabin" userId="d9ea666c-a8e1-4f5a-8b06-7100758ca2c0" providerId="ADAL" clId="{0172DC9A-66D2-4D37-979C-9D4B31C62495}" dt="2019-05-28T13:17:41.208" v="96" actId="20577"/>
        <pc:sldMkLst>
          <pc:docMk/>
          <pc:sldMk cId="194901783" sldId="857"/>
        </pc:sldMkLst>
        <pc:spChg chg="mod">
          <ac:chgData name="Frederic Gabin" userId="d9ea666c-a8e1-4f5a-8b06-7100758ca2c0" providerId="ADAL" clId="{0172DC9A-66D2-4D37-979C-9D4B31C62495}" dt="2019-05-28T13:17:41.208" v="96" actId="20577"/>
          <ac:spMkLst>
            <pc:docMk/>
            <pc:sldMk cId="194901783" sldId="857"/>
            <ac:spMk id="3" creationId="{298A8929-3250-4879-9CBE-D491D6082667}"/>
          </ac:spMkLst>
        </pc:spChg>
      </pc:sldChg>
      <pc:sldChg chg="modSp">
        <pc:chgData name="Frederic Gabin" userId="d9ea666c-a8e1-4f5a-8b06-7100758ca2c0" providerId="ADAL" clId="{0172DC9A-66D2-4D37-979C-9D4B31C62495}" dt="2019-05-28T14:53:55.856" v="161" actId="6549"/>
        <pc:sldMkLst>
          <pc:docMk/>
          <pc:sldMk cId="3818413792" sldId="858"/>
        </pc:sldMkLst>
        <pc:spChg chg="mod">
          <ac:chgData name="Frederic Gabin" userId="d9ea666c-a8e1-4f5a-8b06-7100758ca2c0" providerId="ADAL" clId="{0172DC9A-66D2-4D37-979C-9D4B31C62495}" dt="2019-05-28T14:53:55.856" v="161" actId="6549"/>
          <ac:spMkLst>
            <pc:docMk/>
            <pc:sldMk cId="3818413792" sldId="858"/>
            <ac:spMk id="17411" creationId="{ADAF3CCD-04E1-43B3-9249-8E75D8C90624}"/>
          </ac:spMkLst>
        </pc:spChg>
      </pc:sldChg>
      <pc:sldChg chg="modSp">
        <pc:chgData name="Frederic Gabin" userId="d9ea666c-a8e1-4f5a-8b06-7100758ca2c0" providerId="ADAL" clId="{0172DC9A-66D2-4D37-979C-9D4B31C62495}" dt="2019-05-28T13:10:59.942" v="41" actId="20577"/>
        <pc:sldMkLst>
          <pc:docMk/>
          <pc:sldMk cId="1212292888" sldId="861"/>
        </pc:sldMkLst>
        <pc:spChg chg="mod">
          <ac:chgData name="Frederic Gabin" userId="d9ea666c-a8e1-4f5a-8b06-7100758ca2c0" providerId="ADAL" clId="{0172DC9A-66D2-4D37-979C-9D4B31C62495}" dt="2019-05-28T13:10:59.942" v="41" actId="20577"/>
          <ac:spMkLst>
            <pc:docMk/>
            <pc:sldMk cId="1212292888" sldId="861"/>
            <ac:spMk id="25603" creationId="{5180EAD3-7DCE-440D-AA7F-35981AE83BD8}"/>
          </ac:spMkLst>
        </pc:spChg>
      </pc:sldChg>
      <pc:sldChg chg="modSp">
        <pc:chgData name="Frederic Gabin" userId="d9ea666c-a8e1-4f5a-8b06-7100758ca2c0" providerId="ADAL" clId="{0172DC9A-66D2-4D37-979C-9D4B31C62495}" dt="2019-05-28T13:11:23.500" v="42"/>
        <pc:sldMkLst>
          <pc:docMk/>
          <pc:sldMk cId="2348495412" sldId="862"/>
        </pc:sldMkLst>
        <pc:graphicFrameChg chg="mod">
          <ac:chgData name="Frederic Gabin" userId="d9ea666c-a8e1-4f5a-8b06-7100758ca2c0" providerId="ADAL" clId="{0172DC9A-66D2-4D37-979C-9D4B31C62495}" dt="2019-05-28T13:11:23.500" v="42"/>
          <ac:graphicFrameMkLst>
            <pc:docMk/>
            <pc:sldMk cId="2348495412" sldId="862"/>
            <ac:graphicFrameMk id="6" creationId="{4FF02C65-37DF-49C4-A7FE-11315F01B0E2}"/>
          </ac:graphicFrameMkLst>
        </pc:graphicFrameChg>
      </pc:sldChg>
      <pc:sldChg chg="modSp">
        <pc:chgData name="Frederic Gabin" userId="d9ea666c-a8e1-4f5a-8b06-7100758ca2c0" providerId="ADAL" clId="{0172DC9A-66D2-4D37-979C-9D4B31C62495}" dt="2019-05-28T13:14:30.124" v="68"/>
        <pc:sldMkLst>
          <pc:docMk/>
          <pc:sldMk cId="1598346576" sldId="863"/>
        </pc:sldMkLst>
        <pc:spChg chg="mod">
          <ac:chgData name="Frederic Gabin" userId="d9ea666c-a8e1-4f5a-8b06-7100758ca2c0" providerId="ADAL" clId="{0172DC9A-66D2-4D37-979C-9D4B31C62495}" dt="2019-05-28T13:11:57.804" v="48" actId="20577"/>
          <ac:spMkLst>
            <pc:docMk/>
            <pc:sldMk cId="1598346576" sldId="863"/>
            <ac:spMk id="25603" creationId="{5180EAD3-7DCE-440D-AA7F-35981AE83BD8}"/>
          </ac:spMkLst>
        </pc:spChg>
        <pc:graphicFrameChg chg="mod modGraphic">
          <ac:chgData name="Frederic Gabin" userId="d9ea666c-a8e1-4f5a-8b06-7100758ca2c0" providerId="ADAL" clId="{0172DC9A-66D2-4D37-979C-9D4B31C62495}" dt="2019-05-28T13:14:30.124" v="68"/>
          <ac:graphicFrameMkLst>
            <pc:docMk/>
            <pc:sldMk cId="1598346576" sldId="863"/>
            <ac:graphicFrameMk id="5" creationId="{2BAABD49-FB61-47B4-9203-F477B5F8523C}"/>
          </ac:graphicFrameMkLst>
        </pc:graphicFrameChg>
      </pc:sldChg>
      <pc:sldChg chg="modSp">
        <pc:chgData name="Frederic Gabin" userId="d9ea666c-a8e1-4f5a-8b06-7100758ca2c0" providerId="ADAL" clId="{0172DC9A-66D2-4D37-979C-9D4B31C62495}" dt="2019-05-28T13:06:51.477" v="1"/>
        <pc:sldMkLst>
          <pc:docMk/>
          <pc:sldMk cId="1968568247" sldId="865"/>
        </pc:sldMkLst>
        <pc:graphicFrameChg chg="mod">
          <ac:chgData name="Frederic Gabin" userId="d9ea666c-a8e1-4f5a-8b06-7100758ca2c0" providerId="ADAL" clId="{0172DC9A-66D2-4D37-979C-9D4B31C62495}" dt="2019-05-28T13:06:51.477" v="1"/>
          <ac:graphicFrameMkLst>
            <pc:docMk/>
            <pc:sldMk cId="1968568247" sldId="865"/>
            <ac:graphicFrameMk id="5" creationId="{2BAABD49-FB61-47B4-9203-F477B5F8523C}"/>
          </ac:graphicFrameMkLst>
        </pc:graphicFrameChg>
      </pc:sldChg>
      <pc:sldChg chg="modSp">
        <pc:chgData name="Frederic Gabin" userId="d9ea666c-a8e1-4f5a-8b06-7100758ca2c0" providerId="ADAL" clId="{0172DC9A-66D2-4D37-979C-9D4B31C62495}" dt="2019-05-28T13:12:27.074" v="52" actId="20577"/>
        <pc:sldMkLst>
          <pc:docMk/>
          <pc:sldMk cId="3547427003" sldId="866"/>
        </pc:sldMkLst>
        <pc:spChg chg="mod">
          <ac:chgData name="Frederic Gabin" userId="d9ea666c-a8e1-4f5a-8b06-7100758ca2c0" providerId="ADAL" clId="{0172DC9A-66D2-4D37-979C-9D4B31C62495}" dt="2019-05-28T13:12:27.074" v="52" actId="20577"/>
          <ac:spMkLst>
            <pc:docMk/>
            <pc:sldMk cId="3547427003" sldId="866"/>
            <ac:spMk id="25603" creationId="{5180EAD3-7DCE-440D-AA7F-35981AE83BD8}"/>
          </ac:spMkLst>
        </pc:spChg>
      </pc:sldChg>
      <pc:sldChg chg="modSp">
        <pc:chgData name="Frederic Gabin" userId="d9ea666c-a8e1-4f5a-8b06-7100758ca2c0" providerId="ADAL" clId="{0172DC9A-66D2-4D37-979C-9D4B31C62495}" dt="2019-05-28T13:13:31.725" v="62" actId="20577"/>
        <pc:sldMkLst>
          <pc:docMk/>
          <pc:sldMk cId="793085151" sldId="867"/>
        </pc:sldMkLst>
        <pc:spChg chg="mod">
          <ac:chgData name="Frederic Gabin" userId="d9ea666c-a8e1-4f5a-8b06-7100758ca2c0" providerId="ADAL" clId="{0172DC9A-66D2-4D37-979C-9D4B31C62495}" dt="2019-05-28T13:13:31.725" v="62" actId="20577"/>
          <ac:spMkLst>
            <pc:docMk/>
            <pc:sldMk cId="793085151" sldId="867"/>
            <ac:spMk id="40963" creationId="{C0F73731-3B67-45FB-93D5-624998AF3A9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4BA2FF4-9C9B-43A0-99D9-70E7AE181401}"/>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255D618B-E92D-4220-AAB6-335AFF916383}"/>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374FF9D4-381D-4F65-A2E3-3E22297D6482}" type="datetime1">
              <a:rPr lang="en-US"/>
              <a:pPr>
                <a:defRPr/>
              </a:pPr>
              <a:t>5/28/2019</a:t>
            </a:fld>
            <a:endParaRPr lang="en-US" dirty="0"/>
          </a:p>
        </p:txBody>
      </p:sp>
      <p:sp>
        <p:nvSpPr>
          <p:cNvPr id="9220" name="Rectangle 4">
            <a:extLst>
              <a:ext uri="{FF2B5EF4-FFF2-40B4-BE49-F238E27FC236}">
                <a16:creationId xmlns:a16="http://schemas.microsoft.com/office/drawing/2014/main" id="{4AE42738-A574-4AFC-8C12-D7289D224FB7}"/>
              </a:ext>
            </a:extLst>
          </p:cNvPr>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D7536795-C30F-4339-87FD-38966263D011}"/>
              </a:ext>
            </a:extLst>
          </p:cNvPr>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A61D28B-C48B-4FDA-8101-AB067B742886}"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2A30284-36D3-437C-A331-867BE010FA5D}"/>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5384AF11-2BF1-4BBF-AEE4-E5E2B9A94B2E}"/>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FAC44ACD-ACA2-48FF-933F-C98682059B2D}" type="datetime1">
              <a:rPr lang="en-US"/>
              <a:pPr>
                <a:defRPr/>
              </a:pPr>
              <a:t>5/28/2019</a:t>
            </a:fld>
            <a:endParaRPr lang="en-US" dirty="0"/>
          </a:p>
        </p:txBody>
      </p:sp>
      <p:sp>
        <p:nvSpPr>
          <p:cNvPr id="3076" name="Rectangle 4">
            <a:extLst>
              <a:ext uri="{FF2B5EF4-FFF2-40B4-BE49-F238E27FC236}">
                <a16:creationId xmlns:a16="http://schemas.microsoft.com/office/drawing/2014/main" id="{9BC8989B-9C99-43E8-AE90-A608F1DA2746}"/>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5ACF14E2-24D8-40D5-B992-B602782AEA40}"/>
              </a:ext>
            </a:extLst>
          </p:cNvPr>
          <p:cNvSpPr>
            <a:spLocks noGrp="1" noChangeArrowheads="1"/>
          </p:cNvSpPr>
          <p:nvPr>
            <p:ph type="body" sz="quarter" idx="3"/>
          </p:nvPr>
        </p:nvSpPr>
        <p:spPr bwMode="auto">
          <a:xfrm>
            <a:off x="906463" y="4716463"/>
            <a:ext cx="4984750" cy="4467225"/>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612919D8-380F-455F-B948-9F29474F9DB5}"/>
              </a:ext>
            </a:extLst>
          </p:cNvPr>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36B91F1B-C2A5-4A48-A531-B87A102E1790}"/>
              </a:ext>
            </a:extLst>
          </p:cNvPr>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CB569630-D4C4-4930-941B-2F103ACDDD19}"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CC1142FD-101E-427D-96F6-FDB64D97223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750AEEB-43BF-4C78-A9BB-4901C20CE6DD}" type="slidenum">
              <a:rPr lang="en-GB" altLang="en-US" smtClean="0"/>
              <a:pPr>
                <a:spcBef>
                  <a:spcPct val="0"/>
                </a:spcBef>
              </a:pPr>
              <a:t>1</a:t>
            </a:fld>
            <a:endParaRPr lang="en-GB" altLang="en-US"/>
          </a:p>
        </p:txBody>
      </p:sp>
      <p:sp>
        <p:nvSpPr>
          <p:cNvPr id="6147" name="Rectangle 2">
            <a:extLst>
              <a:ext uri="{FF2B5EF4-FFF2-40B4-BE49-F238E27FC236}">
                <a16:creationId xmlns:a16="http://schemas.microsoft.com/office/drawing/2014/main" id="{1D8C01C9-DA69-44AE-93F5-5827D88296FA}"/>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A7C0C384-8A03-4406-B265-27593EAE5098}"/>
              </a:ext>
            </a:extLst>
          </p:cNvPr>
          <p:cNvSpPr>
            <a:spLocks noGrp="1" noChangeArrowheads="1"/>
          </p:cNvSpPr>
          <p:nvPr>
            <p:ph type="body" idx="1"/>
          </p:nvPr>
        </p:nvSpPr>
        <p:spPr>
          <a:xfrm>
            <a:off x="904875" y="4718050"/>
            <a:ext cx="4987925" cy="446563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3</a:t>
            </a:fld>
            <a:endParaRPr lang="en-GB" altLang="en-US" sz="1200">
              <a:latin typeface="Times New Roman" panose="02020603050405020304"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a:extLst>
              <a:ext uri="{FF2B5EF4-FFF2-40B4-BE49-F238E27FC236}">
                <a16:creationId xmlns:a16="http://schemas.microsoft.com/office/drawing/2014/main" id="{CFD8FA77-DA5E-4537-9DE4-AC16D49A3DCB}"/>
              </a:ext>
            </a:extLst>
          </p:cNvPr>
          <p:cNvSpPr>
            <a:spLocks noGrp="1" noRot="1" noChangeAspect="1" noTextEdit="1"/>
          </p:cNvSpPr>
          <p:nvPr>
            <p:ph type="sldImg"/>
          </p:nvPr>
        </p:nvSpPr>
        <p:spPr>
          <a:ln/>
        </p:spPr>
      </p:sp>
      <p:sp>
        <p:nvSpPr>
          <p:cNvPr id="46083" name="Notes Placeholder 2">
            <a:extLst>
              <a:ext uri="{FF2B5EF4-FFF2-40B4-BE49-F238E27FC236}">
                <a16:creationId xmlns:a16="http://schemas.microsoft.com/office/drawing/2014/main" id="{77709C32-1CD8-4203-982C-0ECDB963754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46084" name="Slide Number Placeholder 3">
            <a:extLst>
              <a:ext uri="{FF2B5EF4-FFF2-40B4-BE49-F238E27FC236}">
                <a16:creationId xmlns:a16="http://schemas.microsoft.com/office/drawing/2014/main" id="{07D4769E-5BF7-429E-B03B-57ABDF3B032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07F4DA97-A4A9-4B34-A493-60B4467AF45E}" type="slidenum">
              <a:rPr lang="en-GB" altLang="en-US" sz="1200" smtClean="0">
                <a:latin typeface="Times New Roman" panose="02020603050405020304" pitchFamily="18" charset="0"/>
              </a:rPr>
              <a:pPr/>
              <a:t>38</a:t>
            </a:fld>
            <a:endParaRPr lang="en-GB" altLang="en-US" sz="120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AB6CF3B8-1087-4EA1-B913-F019DD3E242C}"/>
              </a:ext>
            </a:extLst>
          </p:cNvPr>
          <p:cNvSpPr txBox="1">
            <a:spLocks noChangeArrowheads="1"/>
          </p:cNvSpPr>
          <p:nvPr userDrawn="1"/>
        </p:nvSpPr>
        <p:spPr bwMode="auto">
          <a:xfrm>
            <a:off x="323850" y="73025"/>
            <a:ext cx="5810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SA Meeting #84</a:t>
            </a:r>
          </a:p>
          <a:p>
            <a:pPr eaLnBrk="1" hangingPunct="1">
              <a:defRPr/>
            </a:pPr>
            <a:r>
              <a:rPr lang="de-DE" altLang="en-US" sz="1200" b="1" dirty="0">
                <a:latin typeface="Arial "/>
              </a:rPr>
              <a:t>Newport Beach, USA, 05-07 June 2019 </a:t>
            </a:r>
            <a:endParaRPr lang="sv-SE" altLang="en-US" sz="1200" b="1" dirty="0">
              <a:latin typeface="Arial "/>
            </a:endParaRPr>
          </a:p>
        </p:txBody>
      </p:sp>
      <p:sp>
        <p:nvSpPr>
          <p:cNvPr id="5" name="Text Box 13">
            <a:extLst>
              <a:ext uri="{FF2B5EF4-FFF2-40B4-BE49-F238E27FC236}">
                <a16:creationId xmlns:a16="http://schemas.microsoft.com/office/drawing/2014/main" id="{95FCF8CD-2C30-4430-B3A5-F165BE96BF3D}"/>
              </a:ext>
            </a:extLst>
          </p:cNvPr>
          <p:cNvSpPr txBox="1">
            <a:spLocks noChangeArrowheads="1"/>
          </p:cNvSpPr>
          <p:nvPr userDrawn="1"/>
        </p:nvSpPr>
        <p:spPr bwMode="auto">
          <a:xfrm>
            <a:off x="5821363" y="177800"/>
            <a:ext cx="1463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SP-190329</a:t>
            </a:r>
            <a:endParaRPr lang="en-GB" altLang="en-US" sz="1200" dirty="0">
              <a:highlight>
                <a:srgbClr val="FFFF00"/>
              </a:highligh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684747627"/>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922367815"/>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95581722"/>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3E43BB85-D592-4477-85C5-C4386A8D7CFC}"/>
              </a:ext>
            </a:extLst>
          </p:cNvPr>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a:extLst>
              <a:ext uri="{FF2B5EF4-FFF2-40B4-BE49-F238E27FC236}">
                <a16:creationId xmlns:a16="http://schemas.microsoft.com/office/drawing/2014/main" id="{68A9C30A-2580-43D9-BAEE-FEECE59C0BFB}"/>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4AFB3978-2F51-4806-8F68-F67265492325}"/>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a:extLst>
              <a:ext uri="{FF2B5EF4-FFF2-40B4-BE49-F238E27FC236}">
                <a16:creationId xmlns:a16="http://schemas.microsoft.com/office/drawing/2014/main" id="{030DF169-4F9A-4D13-8638-5028A4E3BEAA}"/>
              </a:ext>
            </a:extLst>
          </p:cNvPr>
          <p:cNvSpPr txBox="1"/>
          <p:nvPr userDrawn="1"/>
        </p:nvSpPr>
        <p:spPr>
          <a:xfrm>
            <a:off x="538163" y="6394450"/>
            <a:ext cx="4325937" cy="311150"/>
          </a:xfrm>
          <a:prstGeom prst="rect">
            <a:avLst/>
          </a:prstGeom>
          <a:noFill/>
        </p:spPr>
        <p:txBody>
          <a:bodyPr anchor="ctr">
            <a:normAutofit/>
          </a:bodyPr>
          <a:lstStyle/>
          <a:p>
            <a:pPr>
              <a:defRPr/>
            </a:pPr>
            <a:r>
              <a:rPr lang="en-GB" spc="300" dirty="0"/>
              <a:t>3GPP TSG SA#84, 5-7 June 2019 </a:t>
            </a:r>
            <a:endParaRPr lang="en-GB" spc="300" dirty="0">
              <a:solidFill>
                <a:schemeClr val="bg1"/>
              </a:solidFill>
            </a:endParaRPr>
          </a:p>
        </p:txBody>
      </p:sp>
      <p:sp>
        <p:nvSpPr>
          <p:cNvPr id="12" name="Oval 11">
            <a:extLst>
              <a:ext uri="{FF2B5EF4-FFF2-40B4-BE49-F238E27FC236}">
                <a16:creationId xmlns:a16="http://schemas.microsoft.com/office/drawing/2014/main" id="{49773661-2F87-4456-BE3A-674631874291}"/>
              </a:ext>
            </a:extLst>
          </p:cNvPr>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C840CD29-0815-49FF-A34C-B092584A5C36}" type="slidenum">
              <a:rPr lang="en-GB" altLang="en-US" b="1" smtClean="0"/>
              <a:pPr algn="ctr">
                <a:defRPr/>
              </a:pPr>
              <a:t>‹#›</a:t>
            </a:fld>
            <a:endParaRPr lang="en-GB" altLang="en-US" b="1" dirty="0"/>
          </a:p>
          <a:p>
            <a:pPr>
              <a:defRPr/>
            </a:pPr>
            <a:endParaRPr lang="en-GB" altLang="en-US" dirty="0"/>
          </a:p>
        </p:txBody>
      </p:sp>
      <p:sp>
        <p:nvSpPr>
          <p:cNvPr id="1031" name="Rectangle 15">
            <a:extLst>
              <a:ext uri="{FF2B5EF4-FFF2-40B4-BE49-F238E27FC236}">
                <a16:creationId xmlns:a16="http://schemas.microsoft.com/office/drawing/2014/main" id="{A6F55D34-226B-477C-A56F-A8513C89512F}"/>
              </a:ext>
            </a:extLst>
          </p:cNvPr>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a:extLst>
              <a:ext uri="{FF2B5EF4-FFF2-40B4-BE49-F238E27FC236}">
                <a16:creationId xmlns:a16="http://schemas.microsoft.com/office/drawing/2014/main" id="{9FBAA978-A6A7-4DCB-B504-0D831B9DD84C}"/>
              </a:ext>
            </a:extLst>
          </p:cNvPr>
          <p:cNvSpPr>
            <a:spLocks noChangeArrowheads="1"/>
          </p:cNvSpPr>
          <p:nvPr userDrawn="1"/>
        </p:nvSpPr>
        <p:spPr bwMode="auto">
          <a:xfrm>
            <a:off x="7439025" y="6462713"/>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2019</a:t>
            </a:r>
          </a:p>
        </p:txBody>
      </p:sp>
      <p:pic>
        <p:nvPicPr>
          <p:cNvPr id="1033" name="Picture 10" descr="3GPP_TM_RD.jpg">
            <a:extLst>
              <a:ext uri="{FF2B5EF4-FFF2-40B4-BE49-F238E27FC236}">
                <a16:creationId xmlns:a16="http://schemas.microsoft.com/office/drawing/2014/main" id="{EA0CB296-0D11-483D-8C82-78C10FF5A30D}"/>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988" r:id="rId1"/>
    <p:sldLayoutId id="2147483986" r:id="rId2"/>
    <p:sldLayoutId id="2147483987"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3gpp.org/ftp/tsg_sa/TSG_SA/TSGS_84/Docs/SP-190336.zip" TargetMode="External"/><Relationship Id="rId2" Type="http://schemas.openxmlformats.org/officeDocument/2006/relationships/hyperlink" Target="http://www.3gpp.org/ftp/tsg_sa/TSG_SA/TSGS_84/Docs/SP-190335.zip" TargetMode="External"/><Relationship Id="rId1" Type="http://schemas.openxmlformats.org/officeDocument/2006/relationships/slideLayout" Target="../slideLayouts/slideLayout2.xml"/><Relationship Id="rId4" Type="http://schemas.openxmlformats.org/officeDocument/2006/relationships/hyperlink" Target="http://www.3gpp.org/ftp/tsg_sa/TSG_SA/TSGS_84/Docs/SP-190337.zip"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3gpp.org/ftp/tsg_sa/TSG_SA/TSGS_84/Docs/SP-190330.zip" TargetMode="External"/><Relationship Id="rId2" Type="http://schemas.openxmlformats.org/officeDocument/2006/relationships/hyperlink" Target="http://www.3gpp.org/ftp/tsg_sa/TSG_SA/TSGS_77/Docs/SP-170796.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3.xml.rels><?xml version="1.0" encoding="UTF-8" standalone="yes"?>
<Relationships xmlns="http://schemas.openxmlformats.org/package/2006/relationships"><Relationship Id="rId3" Type="http://schemas.openxmlformats.org/officeDocument/2006/relationships/hyperlink" Target="http://www.3gpp.org/ftp/tsg_sa/TSG_SA/TSGS_84/Docs/SP-190341.zip" TargetMode="External"/><Relationship Id="rId2" Type="http://schemas.openxmlformats.org/officeDocument/2006/relationships/hyperlink" Target="http://www.3gpp.org/ftp/tsg_sa/TSG_SA/TSGS_80/Docs/SP-180285.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4.xml.rels><?xml version="1.0" encoding="UTF-8" standalone="yes"?>
<Relationships xmlns="http://schemas.openxmlformats.org/package/2006/relationships"><Relationship Id="rId3" Type="http://schemas.openxmlformats.org/officeDocument/2006/relationships/hyperlink" Target="http://www.3gpp.org/ftp/tsg_sa/TSG_SA/TSGS_84/Docs/SP-190339.zip" TargetMode="External"/><Relationship Id="rId2" Type="http://schemas.openxmlformats.org/officeDocument/2006/relationships/hyperlink" Target="http://www.3gpp.org/ftp/tsg_sa/TSG_SA/TSGS_81/Docs/SP-180662.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5.xml.rels><?xml version="1.0" encoding="UTF-8" standalone="yes"?>
<Relationships xmlns="http://schemas.openxmlformats.org/package/2006/relationships"><Relationship Id="rId3" Type="http://schemas.openxmlformats.org/officeDocument/2006/relationships/hyperlink" Target="http://www.3gpp.org/ftp/tsg_sa/TSG_SA/TSGS_84/Docs/SP-190339.zip" TargetMode="External"/><Relationship Id="rId2" Type="http://schemas.openxmlformats.org/officeDocument/2006/relationships/hyperlink" Target="http://www.3gpp.org/ftp/tsg_sa/TSG_SA/TSGS_81/Docs/SP-180663.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1/Docs/SP-180664.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www.3gpp.org/ftp/tsg_sa/TSG_SA/TSGS_84/Docs/SP-190340.zip" TargetMode="External"/><Relationship Id="rId2" Type="http://schemas.openxmlformats.org/officeDocument/2006/relationships/hyperlink" Target="http://www.3gpp.org/ftp/tsg_sa/TSG_SA/TSGS_81/Docs/SP-180665.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hyperlink" Target="http://www.3gpp.org/ftp/tsg_sa/TSG_SA/TSGS_84/Docs/SP-190333.zip" TargetMode="External"/><Relationship Id="rId2" Type="http://schemas.openxmlformats.org/officeDocument/2006/relationships/hyperlink" Target="http://www.3gpp.org/ftp/tsg_sa/TSG_SA/TSGS_82/Docs/SP-181250.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2/Docs/SP-180983.zip"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4/Docs/SP-190339.zi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3gpp.org/ftp/tsg_sa/TSG_SA/TSGS_84/Docs/SP-190330.zip"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http://www.3gpp.org/ftp/tsg_sa/TSG_SA/TSGS_84/Docs/SP-190339.zip" TargetMode="External"/><Relationship Id="rId4" Type="http://schemas.openxmlformats.org/officeDocument/2006/relationships/hyperlink" Target="http://www.3gpp.org/ftp/tsg_sa/TSG_SA/TSGS_84/Docs/SP-190341.zip"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3gpp.org/ftp/tsg_sa/TSG_SA/TSGS_84/Docs/SP-190340.zip"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http://www.3gpp.org/ftp/tsg_sa/TSG_SA/TSGS_84/Docs/SP-190339.zip" TargetMode="External"/><Relationship Id="rId4" Type="http://schemas.openxmlformats.org/officeDocument/2006/relationships/hyperlink" Target="http://www.3gpp.org/ftp/tsg_sa/TSG_SA/TSGS_84/Docs/SP-190333.zip"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611.zip"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2/Docs/SP-180985.zip"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3/Docs/SP-190040.zip"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www.3gpp.org/ftp/tsg_sa/TSG_SA/TSGS_84/Docs/SP-190334.zip" TargetMode="External"/><Relationship Id="rId2" Type="http://schemas.openxmlformats.org/officeDocument/2006/relationships/hyperlink" Target="http://www.3gpp.org/ftp/tsg_sa/TSG_SA/TSGS_77/Docs/SP-170614.zip" TargetMode="Externa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77/Docs/SP-170810.zip"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hyperlink" Target="https://goo.gl/forms/3GeCpv2J6tIWn3O12" TargetMode="External"/><Relationship Id="rId2" Type="http://schemas.openxmlformats.org/officeDocument/2006/relationships/hyperlink" Target="http://www.3gpp.org/ftp/tsg_sa/WG4_CODEC/TSGS4_101_Busan/Docs/S4-181521.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www.3gpp.org/ftp/tsg_sa/TSG_SA/TSGS_81/Docs/SP-180666.zip"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1/Docs/SP-180667.zip"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2/Docs/SP-180986.zip"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3gpp.org/ftp/tsg_sa/TSG_SA/TSGS_83/Docs/SP-190041.zip"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www.3gpp.org/ftp/tsg_sa/TSG_SA/TSGS_84/Docs/SP-190334.zip"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www.3gpp.org/ftp/tsg_sa/TSG_SA/TSGS_84/Docs/SP-190331.zip"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hyperlink" Target="http://www.3gpp.org/ftp/tsg_sa/TSG_SA/TSGS_84/Docs/SP-190332.zip"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hyperlink" Target="http://www.3gpp.org/ftp/tsg_sa/TSG_SA/TSGS_84/Docs/SP-190336.zip" TargetMode="External"/><Relationship Id="rId13" Type="http://schemas.openxmlformats.org/officeDocument/2006/relationships/hyperlink" Target="http://www.3gpp.org/ftp/tsg_sa/TSG_SA/TSGS_84/Docs/SP-190341.zip" TargetMode="External"/><Relationship Id="rId3" Type="http://schemas.openxmlformats.org/officeDocument/2006/relationships/hyperlink" Target="http://www.3gpp.org/ftp/tsg_sa/TSG_SA/TSGS_84/Docs/SP-190331.zip" TargetMode="External"/><Relationship Id="rId7" Type="http://schemas.openxmlformats.org/officeDocument/2006/relationships/hyperlink" Target="http://www.3gpp.org/ftp/tsg_sa/TSG_SA/TSGS_84/Docs/SP-190335.zip" TargetMode="External"/><Relationship Id="rId12" Type="http://schemas.openxmlformats.org/officeDocument/2006/relationships/hyperlink" Target="http://www.3gpp.org/ftp/tsg_sa/TSG_SA/TSGS_84/Docs/SP-190340.zip" TargetMode="External"/><Relationship Id="rId2" Type="http://schemas.openxmlformats.org/officeDocument/2006/relationships/hyperlink" Target="http://www.3gpp.org/ftp/tsg_sa/TSG_SA/TSGS_84/Docs/SP-190330.zip" TargetMode="External"/><Relationship Id="rId1" Type="http://schemas.openxmlformats.org/officeDocument/2006/relationships/slideLayout" Target="../slideLayouts/slideLayout2.xml"/><Relationship Id="rId6" Type="http://schemas.openxmlformats.org/officeDocument/2006/relationships/hyperlink" Target="http://www.3gpp.org/ftp/tsg_sa/TSG_SA/TSGS_84/Docs/SP-190334.zip" TargetMode="External"/><Relationship Id="rId11" Type="http://schemas.openxmlformats.org/officeDocument/2006/relationships/hyperlink" Target="http://www.3gpp.org/ftp/tsg_sa/TSG_SA/TSGS_84/Docs/SP-190339.zip" TargetMode="External"/><Relationship Id="rId5" Type="http://schemas.openxmlformats.org/officeDocument/2006/relationships/hyperlink" Target="http://www.3gpp.org/ftp/tsg_sa/TSG_SA/TSGS_84/Docs/SP-190333.zip" TargetMode="External"/><Relationship Id="rId10" Type="http://schemas.openxmlformats.org/officeDocument/2006/relationships/hyperlink" Target="http://www.3gpp.org/ftp/tsg_sa/TSG_SA/TSGS_84/Docs/SP-190338.zip" TargetMode="External"/><Relationship Id="rId4" Type="http://schemas.openxmlformats.org/officeDocument/2006/relationships/hyperlink" Target="http://www.3gpp.org/ftp/tsg_sa/TSG_SA/TSGS_84/Docs/SP-190332.zip" TargetMode="External"/><Relationship Id="rId9" Type="http://schemas.openxmlformats.org/officeDocument/2006/relationships/hyperlink" Target="http://www.3gpp.org/ftp/tsg_sa/TSG_SA/TSGS_84/Docs/SP-190337.zip"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6.gif"/><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8EE155D7-4578-4DE9-B201-A26BBC2A7B65}"/>
              </a:ext>
            </a:extLst>
          </p:cNvPr>
          <p:cNvSpPr>
            <a:spLocks noGrp="1" noChangeArrowheads="1"/>
          </p:cNvSpPr>
          <p:nvPr>
            <p:ph type="ctrTitle"/>
          </p:nvPr>
        </p:nvSpPr>
        <p:spPr>
          <a:xfrm>
            <a:off x="658813" y="1671638"/>
            <a:ext cx="7772400" cy="1470025"/>
          </a:xfrm>
        </p:spPr>
        <p:txBody>
          <a:bodyPr>
            <a:normAutofit fontScale="90000"/>
          </a:bodyPr>
          <a:lstStyle/>
          <a:p>
            <a:pPr>
              <a:defRPr/>
            </a:pPr>
            <a:r>
              <a:rPr lang="en-GB" b="1" i="1" dirty="0">
                <a:effectLst>
                  <a:outerShdw blurRad="38100" dist="38100" dir="2700000" algn="tl">
                    <a:srgbClr val="C0C0C0"/>
                  </a:outerShdw>
                </a:effectLst>
              </a:rPr>
              <a:t>  </a:t>
            </a:r>
            <a:br>
              <a:rPr lang="en-GB" dirty="0"/>
            </a:br>
            <a:br>
              <a:rPr lang="en-US" sz="6000" b="1" dirty="0"/>
            </a:br>
            <a:r>
              <a:rPr lang="en-GB" sz="6000" dirty="0"/>
              <a:t> </a:t>
            </a:r>
            <a:r>
              <a:rPr lang="en-US" sz="5300" b="1" dirty="0"/>
              <a:t>TSG SA WG4 (SA4)</a:t>
            </a:r>
            <a:br>
              <a:rPr lang="en-US" sz="5300" b="1" dirty="0"/>
            </a:br>
            <a:r>
              <a:rPr lang="en-US" sz="5300" b="1" dirty="0"/>
              <a:t>Status Report at TSG SA#84</a:t>
            </a:r>
            <a:br>
              <a:rPr lang="en-GB" sz="6000" b="1" i="1" dirty="0"/>
            </a:br>
            <a:r>
              <a:rPr lang="en-GB" dirty="0">
                <a:latin typeface="Arial" pitchFamily="34" charset="0"/>
              </a:rPr>
              <a:t> </a:t>
            </a:r>
            <a:br>
              <a:rPr lang="en-US" dirty="0">
                <a:effectLst>
                  <a:outerShdw blurRad="38100" dist="38100" dir="2700000" algn="tl">
                    <a:srgbClr val="C0C0C0"/>
                  </a:outerShdw>
                </a:effectLst>
                <a:latin typeface="Arial" pitchFamily="34" charset="0"/>
              </a:rPr>
            </a:b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5123" name="Subtitle 6">
            <a:extLst>
              <a:ext uri="{FF2B5EF4-FFF2-40B4-BE49-F238E27FC236}">
                <a16:creationId xmlns:a16="http://schemas.microsoft.com/office/drawing/2014/main" id="{CE970FC0-E315-4AAB-908E-5027477CC002}"/>
              </a:ext>
            </a:extLst>
          </p:cNvPr>
          <p:cNvSpPr>
            <a:spLocks noGrp="1"/>
          </p:cNvSpPr>
          <p:nvPr>
            <p:ph type="subTitle" idx="1"/>
          </p:nvPr>
        </p:nvSpPr>
        <p:spPr>
          <a:xfrm>
            <a:off x="1371600" y="4406900"/>
            <a:ext cx="6400800" cy="1752600"/>
          </a:xfrm>
        </p:spPr>
        <p:txBody>
          <a:bodyPr/>
          <a:lstStyle/>
          <a:p>
            <a:pPr>
              <a:lnSpc>
                <a:spcPct val="80000"/>
              </a:lnSpc>
            </a:pPr>
            <a:br>
              <a:rPr lang="en-US" altLang="en-US" sz="2000" dirty="0"/>
            </a:br>
            <a:r>
              <a:rPr lang="en-US" altLang="en-US" dirty="0">
                <a:latin typeface="Arial" panose="020B0604020202020204" pitchFamily="34" charset="0"/>
              </a:rPr>
              <a:t>Frédéric Gabin</a:t>
            </a:r>
          </a:p>
          <a:p>
            <a:pPr>
              <a:lnSpc>
                <a:spcPct val="80000"/>
              </a:lnSpc>
            </a:pPr>
            <a:endParaRPr lang="en-US" altLang="en-US" sz="1200" dirty="0">
              <a:latin typeface="Arial" panose="020B0604020202020204" pitchFamily="34" charset="0"/>
            </a:endParaRPr>
          </a:p>
          <a:p>
            <a:pPr>
              <a:lnSpc>
                <a:spcPct val="80000"/>
              </a:lnSpc>
            </a:pPr>
            <a:r>
              <a:rPr lang="en-US" altLang="en-US" sz="2000" dirty="0">
                <a:latin typeface="Arial" panose="020B0604020202020204" pitchFamily="34" charset="0"/>
              </a:rPr>
              <a:t>SA4 Chairman, Ericsson LM</a:t>
            </a:r>
          </a:p>
        </p:txBody>
      </p:sp>
      <p:sp>
        <p:nvSpPr>
          <p:cNvPr id="4" name="Subtitle 6">
            <a:extLst>
              <a:ext uri="{FF2B5EF4-FFF2-40B4-BE49-F238E27FC236}">
                <a16:creationId xmlns:a16="http://schemas.microsoft.com/office/drawing/2014/main" id="{A466663D-F8DD-4C2B-86B0-D8D110D84A17}"/>
              </a:ext>
            </a:extLst>
          </p:cNvPr>
          <p:cNvSpPr txBox="1">
            <a:spLocks/>
          </p:cNvSpPr>
          <p:nvPr/>
        </p:nvSpPr>
        <p:spPr bwMode="auto">
          <a:xfrm>
            <a:off x="1338263" y="3197225"/>
            <a:ext cx="6400800"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0" indent="0" algn="ctr" rtl="0" eaLnBrk="0" fontAlgn="base" hangingPunct="0">
              <a:spcBef>
                <a:spcPct val="20000"/>
              </a:spcBef>
              <a:spcAft>
                <a:spcPct val="0"/>
              </a:spcAft>
              <a:buNone/>
              <a:defRPr sz="2800">
                <a:solidFill>
                  <a:schemeClr val="tx1"/>
                </a:solidFill>
                <a:latin typeface="+mn-lt"/>
                <a:ea typeface="+mn-ea"/>
                <a:cs typeface="+mn-cs"/>
              </a:defRPr>
            </a:lvl1pPr>
            <a:lvl2pPr marL="457200" indent="0" algn="ctr" rtl="0" eaLnBrk="0" fontAlgn="base" hangingPunct="0">
              <a:spcBef>
                <a:spcPct val="20000"/>
              </a:spcBef>
              <a:spcAft>
                <a:spcPct val="0"/>
              </a:spcAft>
              <a:buClr>
                <a:srgbClr val="C00000"/>
              </a:buClr>
              <a:buFont typeface="Arial" panose="020B0604020202020204" pitchFamily="34" charset="0"/>
              <a:buNone/>
              <a:defRPr sz="2400">
                <a:solidFill>
                  <a:schemeClr val="tx1"/>
                </a:solidFill>
                <a:latin typeface="+mn-lt"/>
              </a:defRPr>
            </a:lvl2pPr>
            <a:lvl3pPr marL="9144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3pPr>
            <a:lvl4pPr marL="1371600" indent="0" algn="ctr" rtl="0" eaLnBrk="0" fontAlgn="base" hangingPunct="0">
              <a:spcBef>
                <a:spcPct val="20000"/>
              </a:spcBef>
              <a:spcAft>
                <a:spcPct val="0"/>
              </a:spcAft>
              <a:buFont typeface="Arial" panose="020B0604020202020204" pitchFamily="34" charset="0"/>
              <a:buNone/>
              <a:defRPr sz="2000">
                <a:solidFill>
                  <a:schemeClr val="tx1"/>
                </a:solidFill>
                <a:latin typeface="+mn-lt"/>
              </a:defRPr>
            </a:lvl4pPr>
            <a:lvl5pPr marL="1828800" indent="0" algn="ctr" rtl="0" eaLnBrk="0" fontAlgn="base" hangingPunct="0">
              <a:spcBef>
                <a:spcPct val="20000"/>
              </a:spcBef>
              <a:spcAft>
                <a:spcPct val="0"/>
              </a:spcAft>
              <a:buFont typeface="Arial" panose="020B0604020202020204" pitchFamily="34" charset="0"/>
              <a:buNone/>
              <a:defRPr sz="1600">
                <a:solidFill>
                  <a:schemeClr val="tx1"/>
                </a:solidFill>
                <a:latin typeface="+mn-lt"/>
              </a:defRPr>
            </a:lvl5pPr>
            <a:lvl6pPr marL="2286000" indent="0" algn="ctr" rtl="0" eaLnBrk="0" fontAlgn="base" hangingPunct="0">
              <a:spcBef>
                <a:spcPct val="20000"/>
              </a:spcBef>
              <a:spcAft>
                <a:spcPct val="0"/>
              </a:spcAft>
              <a:buFont typeface="Arial" charset="0"/>
              <a:buNone/>
              <a:defRPr sz="1600">
                <a:solidFill>
                  <a:schemeClr val="tx1"/>
                </a:solidFill>
                <a:latin typeface="+mn-lt"/>
              </a:defRPr>
            </a:lvl6pPr>
            <a:lvl7pPr marL="2743200" indent="0" algn="ctr" rtl="0" eaLnBrk="0" fontAlgn="base" hangingPunct="0">
              <a:spcBef>
                <a:spcPct val="20000"/>
              </a:spcBef>
              <a:spcAft>
                <a:spcPct val="0"/>
              </a:spcAft>
              <a:buFont typeface="Arial" charset="0"/>
              <a:buNone/>
              <a:defRPr sz="1600">
                <a:solidFill>
                  <a:schemeClr val="tx1"/>
                </a:solidFill>
                <a:latin typeface="+mn-lt"/>
              </a:defRPr>
            </a:lvl7pPr>
            <a:lvl8pPr marL="3200400" indent="0" algn="ctr" rtl="0" eaLnBrk="0" fontAlgn="base" hangingPunct="0">
              <a:spcBef>
                <a:spcPct val="20000"/>
              </a:spcBef>
              <a:spcAft>
                <a:spcPct val="0"/>
              </a:spcAft>
              <a:buFont typeface="Arial" charset="0"/>
              <a:buNone/>
              <a:defRPr sz="1600">
                <a:solidFill>
                  <a:schemeClr val="tx1"/>
                </a:solidFill>
                <a:latin typeface="+mn-lt"/>
              </a:defRPr>
            </a:lvl8pPr>
            <a:lvl9pPr marL="3657600" indent="0" algn="ctr" rtl="0" eaLnBrk="0" fontAlgn="base" hangingPunct="0">
              <a:spcBef>
                <a:spcPct val="20000"/>
              </a:spcBef>
              <a:spcAft>
                <a:spcPct val="0"/>
              </a:spcAft>
              <a:buFont typeface="Arial" charset="0"/>
              <a:buNone/>
              <a:defRPr sz="1600">
                <a:solidFill>
                  <a:schemeClr val="tx1"/>
                </a:solidFill>
                <a:latin typeface="+mn-lt"/>
              </a:defRPr>
            </a:lvl9pPr>
          </a:lstStyle>
          <a:p>
            <a:pPr>
              <a:lnSpc>
                <a:spcPct val="80000"/>
              </a:lnSpc>
              <a:defRPr/>
            </a:pPr>
            <a:br>
              <a:rPr lang="en-US" altLang="en-US" sz="2000" kern="0" dirty="0"/>
            </a:br>
            <a:r>
              <a:rPr lang="en-US" altLang="en-US" sz="2000" kern="0" dirty="0">
                <a:solidFill>
                  <a:srgbClr val="FF0000"/>
                </a:solidFill>
                <a:latin typeface="Arial" panose="020B0604020202020204" pitchFamily="34" charset="0"/>
              </a:rPr>
              <a:t>(Agenda Item 4.4)</a:t>
            </a:r>
          </a:p>
          <a:p>
            <a:pPr>
              <a:lnSpc>
                <a:spcPct val="80000"/>
              </a:lnSpc>
              <a:defRPr/>
            </a:pPr>
            <a:endParaRPr lang="en-GB" altLang="en-US" sz="2000" kern="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016F4338-2C8B-45C5-BBCB-5CBF0403C383}"/>
              </a:ext>
            </a:extLst>
          </p:cNvPr>
          <p:cNvSpPr>
            <a:spLocks noGrp="1"/>
          </p:cNvSpPr>
          <p:nvPr>
            <p:ph type="title"/>
          </p:nvPr>
        </p:nvSpPr>
        <p:spPr/>
        <p:txBody>
          <a:bodyPr/>
          <a:lstStyle/>
          <a:p>
            <a:pPr marL="342900" indent="-342900">
              <a:lnSpc>
                <a:spcPct val="90000"/>
              </a:lnSpc>
            </a:pPr>
            <a:r>
              <a:rPr lang="en-US" altLang="en-US" dirty="0">
                <a:solidFill>
                  <a:srgbClr val="FF3300"/>
                </a:solidFill>
              </a:rPr>
              <a:t>CRs to </a:t>
            </a:r>
            <a:r>
              <a:rPr lang="en-US" altLang="en-US" dirty="0"/>
              <a:t>Rel-15 and earlier</a:t>
            </a:r>
          </a:p>
        </p:txBody>
      </p:sp>
      <p:sp>
        <p:nvSpPr>
          <p:cNvPr id="3" name="Content Placeholder 2">
            <a:extLst>
              <a:ext uri="{FF2B5EF4-FFF2-40B4-BE49-F238E27FC236}">
                <a16:creationId xmlns:a16="http://schemas.microsoft.com/office/drawing/2014/main" id="{F1C2ED87-BF89-48C6-A470-2D4615A16A1F}"/>
              </a:ext>
            </a:extLst>
          </p:cNvPr>
          <p:cNvSpPr>
            <a:spLocks noGrp="1"/>
          </p:cNvSpPr>
          <p:nvPr>
            <p:ph idx="1"/>
          </p:nvPr>
        </p:nvSpPr>
        <p:spPr>
          <a:xfrm>
            <a:off x="485775" y="1195388"/>
            <a:ext cx="7962900" cy="4760912"/>
          </a:xfrm>
        </p:spPr>
        <p:txBody>
          <a:bodyPr/>
          <a:lstStyle/>
          <a:p>
            <a:pPr>
              <a:lnSpc>
                <a:spcPct val="90000"/>
              </a:lnSpc>
              <a:spcBef>
                <a:spcPts val="1200"/>
              </a:spcBef>
              <a:defRPr/>
            </a:pPr>
            <a:r>
              <a:rPr lang="en-US" altLang="en-US" sz="2400" dirty="0"/>
              <a:t>CRs </a:t>
            </a:r>
          </a:p>
          <a:p>
            <a:pPr lvl="1">
              <a:lnSpc>
                <a:spcPct val="85000"/>
              </a:lnSpc>
              <a:spcBef>
                <a:spcPct val="0"/>
              </a:spcBef>
              <a:defRPr/>
            </a:pPr>
            <a:r>
              <a:rPr lang="en-US" altLang="en-US" sz="1600" dirty="0"/>
              <a:t>Rel-12: 1 CR (1 Cat. F and mirror CRs)</a:t>
            </a:r>
          </a:p>
          <a:p>
            <a:pPr lvl="2">
              <a:lnSpc>
                <a:spcPct val="85000"/>
              </a:lnSpc>
              <a:spcBef>
                <a:spcPct val="0"/>
              </a:spcBef>
              <a:defRPr/>
            </a:pPr>
            <a:r>
              <a:rPr lang="en-US" altLang="en-US" sz="1200" dirty="0"/>
              <a:t>CRs to TS 26.114 on CVO corrections. Clarifying order of flip and rotation in sending and receiving UE.</a:t>
            </a:r>
          </a:p>
          <a:p>
            <a:pPr lvl="1">
              <a:lnSpc>
                <a:spcPct val="85000"/>
              </a:lnSpc>
              <a:spcBef>
                <a:spcPct val="0"/>
              </a:spcBef>
              <a:defRPr/>
            </a:pPr>
            <a:r>
              <a:rPr lang="en-US" altLang="en-US" sz="1600" dirty="0"/>
              <a:t>Rel-13: 1 CR (1 Cat. F and mirror CRs)</a:t>
            </a:r>
          </a:p>
          <a:p>
            <a:pPr lvl="2">
              <a:lnSpc>
                <a:spcPct val="85000"/>
              </a:lnSpc>
              <a:spcBef>
                <a:spcPct val="0"/>
              </a:spcBef>
              <a:defRPr/>
            </a:pPr>
            <a:r>
              <a:rPr lang="en-US" altLang="en-US" sz="1200" dirty="0"/>
              <a:t>CRs to TS 26.114 on Update FLEX FEC Usage and Reference. Modifies the SDP description of FLEX FEC, the FLEX FEC configuration and FLEX FEC reference.</a:t>
            </a:r>
          </a:p>
          <a:p>
            <a:pPr lvl="1">
              <a:lnSpc>
                <a:spcPct val="85000"/>
              </a:lnSpc>
              <a:spcBef>
                <a:spcPct val="0"/>
              </a:spcBef>
              <a:defRPr/>
            </a:pPr>
            <a:r>
              <a:rPr lang="en-US" altLang="en-US" sz="1600" dirty="0"/>
              <a:t>Rel-15: 2 CRs (1 Cat. F, 1 Cat. B and mirror CRs)</a:t>
            </a:r>
          </a:p>
          <a:p>
            <a:pPr lvl="2">
              <a:lnSpc>
                <a:spcPct val="85000"/>
              </a:lnSpc>
              <a:spcBef>
                <a:spcPct val="0"/>
              </a:spcBef>
              <a:defRPr/>
            </a:pPr>
            <a:r>
              <a:rPr lang="en-US" altLang="en-US" sz="1200" dirty="0"/>
              <a:t>CRs to TS 26.114 &amp; TS 26.346 on Technical Enhancements and Improvements Rel-15</a:t>
            </a:r>
          </a:p>
          <a:p>
            <a:pPr lvl="3">
              <a:lnSpc>
                <a:spcPct val="85000"/>
              </a:lnSpc>
              <a:spcBef>
                <a:spcPct val="0"/>
              </a:spcBef>
              <a:defRPr/>
            </a:pPr>
            <a:r>
              <a:rPr lang="en-US" altLang="en-US" sz="1200" dirty="0"/>
              <a:t>Correction to H.264 CBP Level 1.2 Requirement in TS 26.114</a:t>
            </a:r>
          </a:p>
          <a:p>
            <a:pPr lvl="3">
              <a:lnSpc>
                <a:spcPct val="85000"/>
              </a:lnSpc>
              <a:spcBef>
                <a:spcPct val="0"/>
              </a:spcBef>
              <a:defRPr/>
            </a:pPr>
            <a:r>
              <a:rPr lang="en-US" altLang="en-US" sz="1200" dirty="0"/>
              <a:t>MBMS USD be extended to support the optional inclusion of RF-related parameters in support of Receive Only Mode (ROM) services in TS 26.346</a:t>
            </a:r>
          </a:p>
          <a:p>
            <a:pPr lvl="1">
              <a:lnSpc>
                <a:spcPct val="90000"/>
              </a:lnSpc>
              <a:spcBef>
                <a:spcPts val="400"/>
              </a:spcBef>
              <a:defRPr/>
            </a:pPr>
            <a:endParaRPr lang="en-US" altLang="en-US" sz="2000" dirty="0"/>
          </a:p>
          <a:p>
            <a:pPr lvl="1">
              <a:lnSpc>
                <a:spcPct val="90000"/>
              </a:lnSpc>
              <a:spcBef>
                <a:spcPts val="400"/>
              </a:spcBef>
              <a:defRPr/>
            </a:pPr>
            <a:endParaRPr lang="en-US" altLang="en-US" sz="2000" dirty="0"/>
          </a:p>
          <a:p>
            <a:pPr lvl="1">
              <a:lnSpc>
                <a:spcPct val="90000"/>
              </a:lnSpc>
              <a:spcBef>
                <a:spcPts val="400"/>
              </a:spcBef>
              <a:defRPr/>
            </a:pPr>
            <a:endParaRPr lang="en-US" altLang="en-US" sz="2000" dirty="0"/>
          </a:p>
          <a:p>
            <a:pPr lvl="1">
              <a:lnSpc>
                <a:spcPct val="90000"/>
              </a:lnSpc>
              <a:spcBef>
                <a:spcPts val="400"/>
              </a:spcBef>
              <a:defRPr/>
            </a:pPr>
            <a:endParaRPr lang="fi-FI" altLang="en-US" sz="2000" dirty="0"/>
          </a:p>
          <a:p>
            <a:pPr marL="0" indent="0">
              <a:lnSpc>
                <a:spcPct val="90000"/>
              </a:lnSpc>
              <a:spcBef>
                <a:spcPts val="600"/>
              </a:spcBef>
              <a:buFontTx/>
              <a:buNone/>
              <a:defRPr/>
            </a:pPr>
            <a:endParaRPr lang="en-US" altLang="en-US" sz="2400" dirty="0">
              <a:solidFill>
                <a:srgbClr val="FF0000"/>
              </a:solidFill>
            </a:endParaRPr>
          </a:p>
          <a:p>
            <a:pPr marL="0" indent="0">
              <a:buFontTx/>
              <a:buNone/>
              <a:defRPr/>
            </a:pPr>
            <a:endParaRPr lang="fi-FI" sz="3200" dirty="0"/>
          </a:p>
          <a:p>
            <a:pPr marL="0" indent="0">
              <a:buFontTx/>
              <a:buNone/>
              <a:defRPr/>
            </a:pPr>
            <a:endParaRPr lang="fi-FI" sz="3200" dirty="0"/>
          </a:p>
          <a:p>
            <a:pPr marL="0" indent="0">
              <a:buFontTx/>
              <a:buNone/>
              <a:defRPr/>
            </a:pPr>
            <a:endParaRPr lang="en-US" sz="3200" dirty="0"/>
          </a:p>
        </p:txBody>
      </p:sp>
      <p:graphicFrame>
        <p:nvGraphicFramePr>
          <p:cNvPr id="6" name="Table 5">
            <a:extLst>
              <a:ext uri="{FF2B5EF4-FFF2-40B4-BE49-F238E27FC236}">
                <a16:creationId xmlns:a16="http://schemas.microsoft.com/office/drawing/2014/main" id="{F65A7BE1-3196-42FB-8F28-2BEAED36BDB1}"/>
              </a:ext>
            </a:extLst>
          </p:cNvPr>
          <p:cNvGraphicFramePr>
            <a:graphicFrameLocks noGrp="1"/>
          </p:cNvGraphicFramePr>
          <p:nvPr>
            <p:extLst>
              <p:ext uri="{D42A27DB-BD31-4B8C-83A1-F6EECF244321}">
                <p14:modId xmlns:p14="http://schemas.microsoft.com/office/powerpoint/2010/main" val="411772347"/>
              </p:ext>
            </p:extLst>
          </p:nvPr>
        </p:nvGraphicFramePr>
        <p:xfrm>
          <a:off x="790575" y="3575844"/>
          <a:ext cx="7353300" cy="1294072"/>
        </p:xfrm>
        <a:graphic>
          <a:graphicData uri="http://schemas.openxmlformats.org/drawingml/2006/table">
            <a:tbl>
              <a:tblPr/>
              <a:tblGrid>
                <a:gridCol w="627557">
                  <a:extLst>
                    <a:ext uri="{9D8B030D-6E8A-4147-A177-3AD203B41FA5}">
                      <a16:colId xmlns:a16="http://schemas.microsoft.com/office/drawing/2014/main" val="20000"/>
                    </a:ext>
                  </a:extLst>
                </a:gridCol>
                <a:gridCol w="4594512">
                  <a:extLst>
                    <a:ext uri="{9D8B030D-6E8A-4147-A177-3AD203B41FA5}">
                      <a16:colId xmlns:a16="http://schemas.microsoft.com/office/drawing/2014/main" val="20001"/>
                    </a:ext>
                  </a:extLst>
                </a:gridCol>
                <a:gridCol w="545713">
                  <a:extLst>
                    <a:ext uri="{9D8B030D-6E8A-4147-A177-3AD203B41FA5}">
                      <a16:colId xmlns:a16="http://schemas.microsoft.com/office/drawing/2014/main" val="20002"/>
                    </a:ext>
                  </a:extLst>
                </a:gridCol>
                <a:gridCol w="530964">
                  <a:extLst>
                    <a:ext uri="{9D8B030D-6E8A-4147-A177-3AD203B41FA5}">
                      <a16:colId xmlns:a16="http://schemas.microsoft.com/office/drawing/2014/main" val="20003"/>
                    </a:ext>
                  </a:extLst>
                </a:gridCol>
                <a:gridCol w="553088">
                  <a:extLst>
                    <a:ext uri="{9D8B030D-6E8A-4147-A177-3AD203B41FA5}">
                      <a16:colId xmlns:a16="http://schemas.microsoft.com/office/drawing/2014/main" val="20004"/>
                    </a:ext>
                  </a:extLst>
                </a:gridCol>
                <a:gridCol w="501466">
                  <a:extLst>
                    <a:ext uri="{9D8B030D-6E8A-4147-A177-3AD203B41FA5}">
                      <a16:colId xmlns:a16="http://schemas.microsoft.com/office/drawing/2014/main" val="20005"/>
                    </a:ext>
                  </a:extLst>
                </a:gridCol>
              </a:tblGrid>
              <a:tr h="315912">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Tdoc</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Title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Source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Type</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For</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tc>
                  <a:txBody>
                    <a:bodyPr/>
                    <a:lstStyle/>
                    <a:p>
                      <a:pPr>
                        <a:spcAft>
                          <a:spcPts val="0"/>
                        </a:spcAft>
                      </a:pPr>
                      <a:r>
                        <a:rPr lang="en-US" sz="900" b="1" dirty="0">
                          <a:solidFill>
                            <a:srgbClr val="FFFFFF"/>
                          </a:solidFill>
                          <a:effectLst/>
                          <a:latin typeface="Arial" panose="020B0604020202020204" pitchFamily="34" charset="0"/>
                          <a:ea typeface="Calibri" panose="020F0502020204030204" pitchFamily="34" charset="0"/>
                          <a:cs typeface="Arial" panose="020B0604020202020204" pitchFamily="34" charset="0"/>
                        </a:rPr>
                        <a:t>Agenda item #</a:t>
                      </a:r>
                      <a:endParaRPr lang="en-US" sz="900" dirty="0">
                        <a:effectLst/>
                        <a:latin typeface="Arial" panose="020B0604020202020204" pitchFamily="34" charset="0"/>
                        <a:ea typeface="Calibri" panose="020F0502020204030204" pitchFamily="34" charset="0"/>
                        <a:cs typeface="Arial" panose="020B0604020202020204" pitchFamily="34" charset="0"/>
                      </a:endParaRPr>
                    </a:p>
                  </a:txBody>
                  <a:tcPr marL="36002" marR="36002" marT="36008" marB="36008"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4F81BD"/>
                    </a:solidFill>
                  </a:tcPr>
                </a:tc>
                <a:extLst>
                  <a:ext uri="{0D108BD9-81ED-4DB2-BD59-A6C34878D82A}">
                    <a16:rowId xmlns:a16="http://schemas.microsoft.com/office/drawing/2014/main" val="10000"/>
                  </a:ext>
                </a:extLst>
              </a:tr>
              <a:tr h="315912">
                <a:tc>
                  <a:txBody>
                    <a:bodyPr/>
                    <a:lstStyle/>
                    <a:p>
                      <a:pPr algn="l" fontAlgn="t"/>
                      <a:r>
                        <a:rPr lang="fr-FR" sz="800" b="1" i="0" u="sng" strike="noStrike" dirty="0">
                          <a:solidFill>
                            <a:srgbClr val="0000FF"/>
                          </a:solidFill>
                          <a:effectLst/>
                          <a:latin typeface="Arial" panose="020B0604020202020204" pitchFamily="34" charset="0"/>
                          <a:hlinkClick r:id="rId2"/>
                        </a:rPr>
                        <a:t>SP-190335</a:t>
                      </a:r>
                      <a:endParaRPr lang="fr-FR" sz="800" b="1" i="0" u="sng" strike="noStrike" dirty="0">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on CVO corrections (Release 12 to Release 16) (CVO)</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12</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1146532784"/>
                  </a:ext>
                </a:extLst>
              </a:tr>
              <a:tr h="315912">
                <a:tc>
                  <a:txBody>
                    <a:bodyPr/>
                    <a:lstStyle/>
                    <a:p>
                      <a:pPr algn="l" fontAlgn="t"/>
                      <a:r>
                        <a:rPr lang="fr-FR" sz="800" b="1" i="0" u="sng" strike="noStrike">
                          <a:solidFill>
                            <a:srgbClr val="0000FF"/>
                          </a:solidFill>
                          <a:effectLst/>
                          <a:latin typeface="Arial" panose="020B0604020202020204" pitchFamily="34" charset="0"/>
                          <a:hlinkClick r:id="rId3"/>
                        </a:rPr>
                        <a:t>SP-190336</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on Update FLEX FEC Usage and Reference (Release 13 to Release 16) (VTRI_EXT)</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13</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3790225641"/>
                  </a:ext>
                </a:extLst>
              </a:tr>
              <a:tr h="315912">
                <a:tc>
                  <a:txBody>
                    <a:bodyPr/>
                    <a:lstStyle/>
                    <a:p>
                      <a:pPr algn="l" fontAlgn="t"/>
                      <a:r>
                        <a:rPr lang="fr-FR" sz="800" b="1" i="0" u="sng" strike="noStrike">
                          <a:solidFill>
                            <a:srgbClr val="0000FF"/>
                          </a:solidFill>
                          <a:effectLst/>
                          <a:latin typeface="Arial" panose="020B0604020202020204" pitchFamily="34" charset="0"/>
                          <a:hlinkClick r:id="rId4"/>
                        </a:rPr>
                        <a:t>SP-190337</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&amp; TS 26.346 on Technical Enhancements and Improvements Rel-15 (Release 15) (TEI15)</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15</a:t>
                      </a:r>
                    </a:p>
                  </a:txBody>
                  <a:tcPr marL="0" marR="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E9EDF4"/>
                    </a:solidFill>
                  </a:tcPr>
                </a:tc>
                <a:extLst>
                  <a:ext uri="{0D108BD9-81ED-4DB2-BD59-A6C34878D82A}">
                    <a16:rowId xmlns:a16="http://schemas.microsoft.com/office/drawing/2014/main" val="2673071226"/>
                  </a:ext>
                </a:extLst>
              </a:tr>
            </a:tbl>
          </a:graphicData>
        </a:graphic>
      </p:graphicFrame>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Rel-16</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2400" dirty="0"/>
              <a:t> Rel-16 Work Items</a:t>
            </a:r>
          </a:p>
          <a:p>
            <a:pPr marL="400050" eaLnBrk="1" hangingPunct="1">
              <a:lnSpc>
                <a:spcPct val="90000"/>
              </a:lnSpc>
              <a:buFont typeface="Calibri" panose="020F0502020204030204" pitchFamily="34" charset="0"/>
              <a:buAutoNum type="arabicPeriod"/>
            </a:pPr>
            <a:r>
              <a:rPr lang="en-US" altLang="en-US" sz="1800" dirty="0">
                <a:solidFill>
                  <a:schemeClr val="bg1">
                    <a:lumMod val="50000"/>
                  </a:schemeClr>
                </a:solidFill>
              </a:rPr>
              <a:t>CAPIF4xMB (New WID on Usage of CAPIF for </a:t>
            </a:r>
            <a:r>
              <a:rPr lang="en-US" altLang="en-US" sz="1800" dirty="0" err="1">
                <a:solidFill>
                  <a:schemeClr val="bg1">
                    <a:lumMod val="50000"/>
                  </a:schemeClr>
                </a:solidFill>
              </a:rPr>
              <a:t>xMB</a:t>
            </a:r>
            <a:r>
              <a:rPr lang="en-US" altLang="en-US" sz="1800" dirty="0">
                <a:solidFill>
                  <a:schemeClr val="bg1">
                    <a:lumMod val="50000"/>
                  </a:schemeClr>
                </a:solidFill>
              </a:rPr>
              <a:t> API) – completed at SA#82</a:t>
            </a:r>
          </a:p>
          <a:p>
            <a:pPr marL="400050" eaLnBrk="1" hangingPunct="1">
              <a:lnSpc>
                <a:spcPct val="90000"/>
              </a:lnSpc>
              <a:buFont typeface="Calibri" panose="020F0502020204030204" pitchFamily="34" charset="0"/>
              <a:buAutoNum type="arabicPeriod"/>
            </a:pPr>
            <a:r>
              <a:rPr lang="en-US" altLang="en-US" sz="1800" dirty="0" err="1"/>
              <a:t>SerInter</a:t>
            </a:r>
            <a:r>
              <a:rPr lang="en-US" altLang="en-US" sz="1800" dirty="0"/>
              <a:t> (Service Interactivity)</a:t>
            </a:r>
          </a:p>
          <a:p>
            <a:pPr marL="400050" eaLnBrk="1" hangingPunct="1">
              <a:lnSpc>
                <a:spcPct val="90000"/>
              </a:lnSpc>
              <a:buFont typeface="Calibri" panose="020F0502020204030204" pitchFamily="34" charset="0"/>
              <a:buAutoNum type="arabicPeriod"/>
            </a:pPr>
            <a:r>
              <a:rPr lang="en-US" altLang="en-US" sz="1800" dirty="0" err="1">
                <a:solidFill>
                  <a:schemeClr val="bg1">
                    <a:lumMod val="50000"/>
                  </a:schemeClr>
                </a:solidFill>
              </a:rPr>
              <a:t>Alt_FX_EVS</a:t>
            </a:r>
            <a:r>
              <a:rPr lang="en-US" altLang="en-US" sz="1800" dirty="0">
                <a:solidFill>
                  <a:schemeClr val="bg1">
                    <a:lumMod val="50000"/>
                  </a:schemeClr>
                </a:solidFill>
              </a:rPr>
              <a:t> (Alternative EVS implementation using updated fixed-point basic operators) – completed at SA#83</a:t>
            </a:r>
          </a:p>
          <a:p>
            <a:pPr marL="400050" eaLnBrk="1" hangingPunct="1">
              <a:lnSpc>
                <a:spcPct val="90000"/>
              </a:lnSpc>
              <a:buFont typeface="Calibri" panose="020F0502020204030204" pitchFamily="34" charset="0"/>
              <a:buAutoNum type="arabicPeriod"/>
            </a:pPr>
            <a:r>
              <a:rPr lang="en-US" altLang="en-US" sz="1800" dirty="0"/>
              <a:t>E_FLUS (Enhancements to Framework for Live Uplink Streaming)</a:t>
            </a:r>
          </a:p>
          <a:p>
            <a:pPr marL="400050" eaLnBrk="1" hangingPunct="1">
              <a:lnSpc>
                <a:spcPct val="90000"/>
              </a:lnSpc>
              <a:buFont typeface="Calibri" panose="020F0502020204030204" pitchFamily="34" charset="0"/>
              <a:buAutoNum type="arabicPeriod"/>
            </a:pPr>
            <a:r>
              <a:rPr lang="en-US" altLang="en-US" sz="1800" dirty="0">
                <a:solidFill>
                  <a:schemeClr val="bg1">
                    <a:lumMod val="50000"/>
                  </a:schemeClr>
                </a:solidFill>
              </a:rPr>
              <a:t>HLG_HDR (Hybrid Log Gamma High Dynamic Range) – completed at SA#81</a:t>
            </a:r>
          </a:p>
          <a:p>
            <a:pPr marL="400050" eaLnBrk="1" hangingPunct="1">
              <a:lnSpc>
                <a:spcPct val="90000"/>
              </a:lnSpc>
              <a:buFont typeface="Calibri" panose="020F0502020204030204" pitchFamily="34" charset="0"/>
              <a:buAutoNum type="arabicPeriod"/>
            </a:pPr>
            <a:r>
              <a:rPr lang="en-US" altLang="en-US" sz="1800" dirty="0"/>
              <a:t>E2E_DELAY (Media Handling Aspects of RAN Delay Budget Reporting in MTSI) </a:t>
            </a:r>
            <a:r>
              <a:rPr lang="en-US" altLang="en-US" sz="1800" dirty="0">
                <a:solidFill>
                  <a:srgbClr val="00B050"/>
                </a:solidFill>
              </a:rPr>
              <a:t>– completed !</a:t>
            </a:r>
          </a:p>
          <a:p>
            <a:pPr marL="400050" eaLnBrk="1" hangingPunct="1">
              <a:lnSpc>
                <a:spcPct val="90000"/>
              </a:lnSpc>
              <a:buFont typeface="Calibri" panose="020F0502020204030204" pitchFamily="34" charset="0"/>
              <a:buAutoNum type="arabicPeriod"/>
            </a:pPr>
            <a:r>
              <a:rPr lang="en-US" altLang="en-US" sz="1800" dirty="0"/>
              <a:t>5G_MEDIA_MTSI_ext (Media Handling Extensions for 5G Conversational Services)</a:t>
            </a:r>
          </a:p>
          <a:p>
            <a:pPr marL="400050" eaLnBrk="1" hangingPunct="1">
              <a:lnSpc>
                <a:spcPct val="90000"/>
              </a:lnSpc>
              <a:buFont typeface="Calibri" panose="020F0502020204030204" pitchFamily="34" charset="0"/>
              <a:buAutoNum type="arabicPeriod"/>
            </a:pPr>
            <a:r>
              <a:rPr lang="en-US" altLang="en-US" sz="1800" dirty="0"/>
              <a:t>CHEM (Coverage and Handoff Enhancements for Multimedia)</a:t>
            </a:r>
          </a:p>
          <a:p>
            <a:pPr marL="400050" eaLnBrk="1" hangingPunct="1">
              <a:lnSpc>
                <a:spcPct val="90000"/>
              </a:lnSpc>
              <a:buFont typeface="Calibri" panose="020F0502020204030204" pitchFamily="34" charset="0"/>
              <a:buAutoNum type="arabicPeriod"/>
            </a:pPr>
            <a:r>
              <a:rPr lang="en-US" altLang="en-US" sz="1800" dirty="0"/>
              <a:t>MC_XMB (</a:t>
            </a:r>
            <a:r>
              <a:rPr lang="en-US" altLang="en-US" sz="1800" dirty="0" err="1"/>
              <a:t>MCData</a:t>
            </a:r>
            <a:r>
              <a:rPr lang="en-US" altLang="en-US" sz="1800" dirty="0"/>
              <a:t> File Distribution support over </a:t>
            </a:r>
            <a:r>
              <a:rPr lang="en-US" altLang="en-US" sz="1800" dirty="0" err="1"/>
              <a:t>xMB</a:t>
            </a:r>
            <a:r>
              <a:rPr lang="en-US" altLang="en-US" sz="1800" dirty="0"/>
              <a:t>) </a:t>
            </a:r>
            <a:r>
              <a:rPr lang="en-US" altLang="en-US" sz="1800" dirty="0">
                <a:solidFill>
                  <a:srgbClr val="00B050"/>
                </a:solidFill>
              </a:rPr>
              <a:t>– completed !</a:t>
            </a:r>
            <a:endParaRPr lang="en-US" altLang="en-US" sz="1800" dirty="0"/>
          </a:p>
          <a:p>
            <a:pPr marL="400050" eaLnBrk="1" hangingPunct="1">
              <a:lnSpc>
                <a:spcPct val="90000"/>
              </a:lnSpc>
              <a:buFont typeface="Calibri" panose="020F0502020204030204" pitchFamily="34" charset="0"/>
              <a:buAutoNum type="arabicPeriod"/>
            </a:pPr>
            <a:r>
              <a:rPr lang="en-US" altLang="en-US" sz="1800" dirty="0"/>
              <a:t>5GMSA (5G Media streaming architecture) </a:t>
            </a:r>
            <a:r>
              <a:rPr lang="en-US" altLang="en-US" sz="1800" dirty="0">
                <a:solidFill>
                  <a:srgbClr val="00B050"/>
                </a:solidFill>
              </a:rPr>
              <a:t>– completed !</a:t>
            </a:r>
            <a:endParaRPr lang="en-US" altLang="en-US" sz="1800" dirty="0"/>
          </a:p>
          <a:p>
            <a:pPr marL="400050" eaLnBrk="1" hangingPunct="1">
              <a:lnSpc>
                <a:spcPct val="90000"/>
              </a:lnSpc>
              <a:buFont typeface="Calibri" panose="020F0502020204030204" pitchFamily="34" charset="0"/>
              <a:buAutoNum type="arabicPeriod"/>
            </a:pPr>
            <a:r>
              <a:rPr lang="en-US" altLang="en-US" sz="1800" dirty="0"/>
              <a:t>EVS_FCNBE (EVS Floating-point Conformance for Non Bit-Exact)</a:t>
            </a:r>
          </a:p>
          <a:p>
            <a:pPr marL="400050" eaLnBrk="1" hangingPunct="1">
              <a:lnSpc>
                <a:spcPct val="90000"/>
              </a:lnSpc>
              <a:buFont typeface="Calibri" panose="020F0502020204030204" pitchFamily="34" charset="0"/>
              <a:buAutoNum type="arabicPeriod"/>
            </a:pPr>
            <a:r>
              <a:rPr lang="en-US" altLang="en-US" sz="1800" dirty="0"/>
              <a:t>TEI16 (Technical Enhancements and Improvements Rel-16 )</a:t>
            </a:r>
          </a:p>
          <a:p>
            <a:pPr marL="457200" lvl="1" indent="0" eaLnBrk="1" hangingPunct="1">
              <a:lnSpc>
                <a:spcPct val="90000"/>
              </a:lnSpc>
              <a:buNone/>
            </a:pPr>
            <a:endParaRPr lang="en-US" altLang="en-US" sz="1400" dirty="0"/>
          </a:p>
        </p:txBody>
      </p:sp>
    </p:spTree>
    <p:extLst>
      <p:ext uri="{BB962C8B-B14F-4D97-AF65-F5344CB8AC3E}">
        <p14:creationId xmlns:p14="http://schemas.microsoft.com/office/powerpoint/2010/main" val="1685926823"/>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SerInter</a:t>
            </a:r>
            <a:r>
              <a:rPr lang="en-US" altLang="en-US" sz="2800" dirty="0"/>
              <a:t> (Service Interactivity)</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a:t>
            </a:r>
          </a:p>
          <a:p>
            <a:pPr lvl="1">
              <a:lnSpc>
                <a:spcPct val="90000"/>
              </a:lnSpc>
              <a:spcBef>
                <a:spcPts val="1200"/>
              </a:spcBef>
            </a:pPr>
            <a:r>
              <a:rPr lang="en-US" altLang="en-US" sz="1400" dirty="0"/>
              <a:t>Enable delivery of notifications to interactivity applications,</a:t>
            </a:r>
          </a:p>
          <a:p>
            <a:pPr lvl="1">
              <a:lnSpc>
                <a:spcPct val="90000"/>
              </a:lnSpc>
              <a:spcBef>
                <a:spcPts val="1200"/>
              </a:spcBef>
            </a:pPr>
            <a:r>
              <a:rPr lang="en-US" altLang="en-US" sz="1400" dirty="0"/>
              <a:t>Define the means for the BM-SC to signal, and the MBMS client to unambiguously identify, interactivity-related content items</a:t>
            </a:r>
          </a:p>
          <a:p>
            <a:pPr lvl="1">
              <a:lnSpc>
                <a:spcPct val="90000"/>
              </a:lnSpc>
              <a:spcBef>
                <a:spcPts val="1200"/>
              </a:spcBef>
            </a:pPr>
            <a:r>
              <a:rPr lang="en-US" altLang="en-US" sz="1400" dirty="0"/>
              <a:t>Support the measurement and reporting of interactivity-related usage by the user/device</a:t>
            </a:r>
          </a:p>
          <a:p>
            <a:pPr>
              <a:lnSpc>
                <a:spcPct val="90000"/>
              </a:lnSpc>
              <a:spcBef>
                <a:spcPts val="1200"/>
              </a:spcBef>
            </a:pPr>
            <a:r>
              <a:rPr lang="en-US" altLang="en-US" sz="1600" dirty="0"/>
              <a:t>At SA4#103, the Work Item Description was revised to reflect the changes in objectives. The time plan was updated to delay completion, leaving enough time to complete the dependencies on DASH-IF API work.</a:t>
            </a:r>
          </a:p>
          <a:p>
            <a:pPr>
              <a:lnSpc>
                <a:spcPct val="90000"/>
              </a:lnSpc>
              <a:spcBef>
                <a:spcPts val="1200"/>
              </a:spcBef>
            </a:pPr>
            <a:r>
              <a:rPr lang="en-US" altLang="en-US" sz="1600" dirty="0"/>
              <a:t>WID: </a:t>
            </a:r>
            <a:r>
              <a:rPr lang="en-US" sz="1600" u="sng" dirty="0">
                <a:hlinkClick r:id="rId2"/>
              </a:rPr>
              <a:t>SP-170796</a:t>
            </a:r>
            <a:r>
              <a:rPr lang="en-US" sz="1200" dirty="0"/>
              <a:t> </a:t>
            </a:r>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779782567"/>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SA#84</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err="1">
                          <a:latin typeface="Arial" panose="020B0604020202020204" pitchFamily="34" charset="0"/>
                          <a:cs typeface="Arial" panose="020B0604020202020204" pitchFamily="34" charset="0"/>
                        </a:rPr>
                        <a:t>SerInter</a:t>
                      </a:r>
                      <a:r>
                        <a:rPr lang="en-GB" altLang="en-US" sz="1000" dirty="0">
                          <a:latin typeface="Arial" panose="020B0604020202020204" pitchFamily="34" charset="0"/>
                          <a:cs typeface="Arial" panose="020B0604020202020204" pitchFamily="34" charset="0"/>
                        </a:rPr>
                        <a:t> (Service Interactivity)</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TSs 26.346, 26.247, 26.347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70% -&gt; </a:t>
                      </a:r>
                      <a:r>
                        <a:rPr lang="en-GB" sz="1000" b="0" kern="1200" noProof="0" dirty="0">
                          <a:solidFill>
                            <a:srgbClr val="0000FF"/>
                          </a:solidFill>
                          <a:latin typeface="Arial" panose="020B0604020202020204" pitchFamily="34" charset="0"/>
                          <a:ea typeface="+mn-ea"/>
                          <a:cs typeface="Arial" panose="020B0604020202020204" pitchFamily="34" charset="0"/>
                        </a:rPr>
                        <a:t>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SA#84 </a:t>
                      </a:r>
                      <a:r>
                        <a:rPr lang="en-GB" sz="1000" b="0" kern="1200" dirty="0">
                          <a:solidFill>
                            <a:srgbClr val="0000FF"/>
                          </a:solidFill>
                          <a:latin typeface="Arial" panose="020B0604020202020204" pitchFamily="34" charset="0"/>
                          <a:ea typeface="+mn-ea"/>
                          <a:cs typeface="Arial" panose="020B0604020202020204" pitchFamily="34" charset="0"/>
                        </a:rPr>
                        <a:t>-&gt; SA#85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a:solidFill>
                            <a:srgbClr val="0000FF"/>
                          </a:solidFill>
                          <a:effectLst/>
                          <a:latin typeface="Arial" panose="020B0604020202020204" pitchFamily="34" charset="0"/>
                          <a:cs typeface="Arial" panose="020B0604020202020204" pitchFamily="34" charset="0"/>
                          <a:hlinkClick r:id="rId3"/>
                        </a:rPr>
                        <a:t>SP-190330</a:t>
                      </a:r>
                      <a:r>
                        <a:rPr lang="fr-FR" sz="1000" b="1" i="0" u="sng" strike="noStrike">
                          <a:solidFill>
                            <a:srgbClr val="0000FF"/>
                          </a:solidFill>
                          <a:effectLst/>
                          <a:latin typeface="Arial" panose="020B0604020202020204" pitchFamily="34" charset="0"/>
                          <a:cs typeface="Arial" panose="020B0604020202020204" pitchFamily="34" charset="0"/>
                        </a:rPr>
                        <a:t> </a:t>
                      </a:r>
                      <a:r>
                        <a:rPr lang="en-US" altLang="fr-FR" sz="1000" u="none">
                          <a:latin typeface="Arial" panose="020B0604020202020204" pitchFamily="34" charset="0"/>
                          <a:cs typeface="Arial" panose="020B0604020202020204" pitchFamily="34" charset="0"/>
                        </a:rPr>
                        <a:t>Revised </a:t>
                      </a:r>
                      <a:r>
                        <a:rPr lang="en-US" altLang="fr-FR" sz="1000" u="none" dirty="0">
                          <a:latin typeface="Arial" panose="020B0604020202020204" pitchFamily="34" charset="0"/>
                          <a:cs typeface="Arial" panose="020B0604020202020204" pitchFamily="34" charset="0"/>
                        </a:rPr>
                        <a:t>WID on Service Interactivity (</a:t>
                      </a:r>
                      <a:r>
                        <a:rPr lang="en-US" altLang="fr-FR" sz="1000" u="none" dirty="0" err="1">
                          <a:latin typeface="Arial" panose="020B0604020202020204" pitchFamily="34" charset="0"/>
                          <a:cs typeface="Arial" panose="020B0604020202020204" pitchFamily="34" charset="0"/>
                        </a:rPr>
                        <a:t>SerInter</a:t>
                      </a:r>
                      <a:r>
                        <a:rPr lang="en-US" altLang="fr-FR" sz="1000" u="none" dirty="0">
                          <a:latin typeface="Arial" panose="020B0604020202020204" pitchFamily="34" charset="0"/>
                          <a:cs typeface="Arial" panose="020B0604020202020204" pitchFamily="34" charset="0"/>
                        </a:rPr>
                        <a:t>)</a:t>
                      </a:r>
                      <a:endParaRPr lang="fr-FR" altLang="fr-FR" sz="1000" u="none" dirty="0">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41493724"/>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E_FLUS (Enhancements to Framework for Live Uplink Streaming)</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lnSpc>
                <a:spcPct val="90000"/>
              </a:lnSpc>
              <a:spcBef>
                <a:spcPts val="1200"/>
              </a:spcBef>
            </a:pPr>
            <a:r>
              <a:rPr lang="en-US" altLang="en-US" sz="1600" dirty="0"/>
              <a:t>The objective of the work item is to enhance the Framework for Live Uplink Streaming:</a:t>
            </a:r>
          </a:p>
          <a:p>
            <a:pPr lvl="1">
              <a:lnSpc>
                <a:spcPct val="90000"/>
              </a:lnSpc>
              <a:spcBef>
                <a:spcPts val="1200"/>
              </a:spcBef>
            </a:pPr>
            <a:r>
              <a:rPr lang="en-US" altLang="en-US" sz="1200" dirty="0"/>
              <a:t>Recommend new QoS features including new QCI/5QI values; Specify means to leverage existing interfaces and contribute to evolving 5G interfaces; Specify the necessary control plane functionality to support downstream media distribution; Define or leverage definitions of network-based media processing functions (e.g., video stitching, media transcoding and content reformatting), and enablers (e.g. network APIs); Define 3GPP media codec profile(s) for FLUS services </a:t>
            </a:r>
          </a:p>
          <a:p>
            <a:pPr>
              <a:lnSpc>
                <a:spcPct val="90000"/>
              </a:lnSpc>
              <a:spcBef>
                <a:spcPts val="1200"/>
              </a:spcBef>
            </a:pPr>
            <a:r>
              <a:rPr lang="en-US" altLang="en-US" sz="1600" dirty="0"/>
              <a:t>At SA4#103 and subsequent telco with power (16</a:t>
            </a:r>
            <a:r>
              <a:rPr lang="en-US" altLang="en-US" sz="1600" baseline="30000" dirty="0"/>
              <a:t>th</a:t>
            </a:r>
            <a:r>
              <a:rPr lang="en-US" altLang="en-US" sz="1600" dirty="0"/>
              <a:t> May 2019)</a:t>
            </a:r>
          </a:p>
          <a:p>
            <a:pPr lvl="1">
              <a:lnSpc>
                <a:spcPct val="90000"/>
              </a:lnSpc>
              <a:spcBef>
                <a:spcPts val="1200"/>
              </a:spcBef>
            </a:pPr>
            <a:r>
              <a:rPr lang="en-US" altLang="en-US" sz="1200" dirty="0"/>
              <a:t>Addition of the FLUS assistance and FLUS remote control function to TS 26.238</a:t>
            </a:r>
          </a:p>
          <a:p>
            <a:pPr lvl="1">
              <a:lnSpc>
                <a:spcPct val="90000"/>
              </a:lnSpc>
              <a:spcBef>
                <a:spcPts val="1200"/>
              </a:spcBef>
            </a:pPr>
            <a:r>
              <a:rPr lang="en-US" altLang="en-US" sz="1200" dirty="0"/>
              <a:t>Several updates to TR 26.939 on QoS, network assistance, example workflow for drone mounted camera, and several updates to use cases and references</a:t>
            </a:r>
          </a:p>
          <a:p>
            <a:pPr>
              <a:lnSpc>
                <a:spcPct val="90000"/>
              </a:lnSpc>
              <a:spcBef>
                <a:spcPts val="1200"/>
              </a:spcBef>
            </a:pPr>
            <a:r>
              <a:rPr lang="en-US" altLang="en-US" sz="1600" dirty="0"/>
              <a:t>WID: </a:t>
            </a:r>
            <a:r>
              <a:rPr lang="en-US" sz="1600" u="sng" dirty="0">
                <a:hlinkClick r:id="rId2"/>
              </a:rPr>
              <a:t>SP-180285</a:t>
            </a:r>
            <a:r>
              <a:rPr lang="en-US" sz="1200" dirty="0">
                <a:hlinkClick r:id="rId2"/>
              </a:rPr>
              <a:t> </a:t>
            </a: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197368255"/>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SA#84</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E_FLUS (Enhancements to Framework for Live Uplink Streaming)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TS 26.238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45% -&gt; </a:t>
                      </a:r>
                      <a:r>
                        <a:rPr lang="en-GB" sz="1000" b="0" kern="1200" noProof="0" dirty="0">
                          <a:solidFill>
                            <a:srgbClr val="0000FF"/>
                          </a:solidFill>
                          <a:latin typeface="Arial" panose="020B0604020202020204" pitchFamily="34" charset="0"/>
                          <a:ea typeface="+mn-ea"/>
                          <a:cs typeface="Arial" panose="020B0604020202020204" pitchFamily="34" charset="0"/>
                        </a:rPr>
                        <a:t>55%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SA#85</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a:latin typeface="Arial" panose="020B0604020202020204" pitchFamily="34" charset="0"/>
                          <a:cs typeface="Arial" panose="020B0604020202020204" pitchFamily="34" charset="0"/>
                          <a:hlinkClick r:id="rId3"/>
                        </a:rPr>
                        <a:t>SP-190341</a:t>
                      </a:r>
                      <a:r>
                        <a:rPr lang="fr-FR" sz="1000" b="1" u="sng">
                          <a:latin typeface="Arial" panose="020B0604020202020204" pitchFamily="34" charset="0"/>
                          <a:cs typeface="Arial" panose="020B0604020202020204" pitchFamily="34" charset="0"/>
                        </a:rPr>
                        <a:t> </a:t>
                      </a:r>
                      <a:r>
                        <a:rPr kumimoji="0" lang="en-US" altLang="en-US" sz="1000" b="0" i="0" u="none" strike="noStrike" cap="none" normalizeH="0" baseline="0">
                          <a:ln>
                            <a:noFill/>
                          </a:ln>
                          <a:solidFill>
                            <a:schemeClr val="tx1"/>
                          </a:solidFill>
                          <a:effectLst/>
                          <a:latin typeface="Arial" panose="020B0604020202020204" pitchFamily="34" charset="0"/>
                          <a:cs typeface="Arial" panose="020B0604020202020204" pitchFamily="34" charset="0"/>
                        </a:rPr>
                        <a:t>CRs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to TS 26.238 &amp; TR 26.939 (Release 16) (E-FLUS)</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077484759"/>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E2E_DELAY (Media Handling Aspects of RAN Delay Budget Reporting in MTSI) </a:t>
            </a:r>
            <a:r>
              <a:rPr lang="en-US" altLang="en-US" sz="2800" dirty="0">
                <a:solidFill>
                  <a:srgbClr val="00B050"/>
                </a:solidFill>
              </a:rPr>
              <a:t>– completed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126126"/>
          </a:xfrm>
        </p:spPr>
        <p:txBody>
          <a:bodyPr/>
          <a:lstStyle/>
          <a:p>
            <a:pPr>
              <a:lnSpc>
                <a:spcPct val="90000"/>
              </a:lnSpc>
              <a:spcBef>
                <a:spcPts val="1200"/>
              </a:spcBef>
            </a:pPr>
            <a:r>
              <a:rPr lang="en-US" altLang="en-US" sz="1600" dirty="0"/>
              <a:t>The objective of this Work Item is to specify the media handling aspects of RAN delay budget reporting in MTSI </a:t>
            </a:r>
          </a:p>
          <a:p>
            <a:pPr>
              <a:lnSpc>
                <a:spcPct val="90000"/>
              </a:lnSpc>
              <a:spcBef>
                <a:spcPts val="1200"/>
              </a:spcBef>
            </a:pPr>
            <a:r>
              <a:rPr lang="en-US" altLang="en-US" sz="1600" dirty="0"/>
              <a:t>At SA4#103, </a:t>
            </a:r>
          </a:p>
          <a:p>
            <a:pPr lvl="1">
              <a:lnSpc>
                <a:spcPct val="90000"/>
              </a:lnSpc>
              <a:spcBef>
                <a:spcPts val="1200"/>
              </a:spcBef>
            </a:pPr>
            <a:r>
              <a:rPr lang="en-US" altLang="en-US" sz="1200" dirty="0"/>
              <a:t>Added DBI Signaling Recommendations </a:t>
            </a:r>
          </a:p>
          <a:p>
            <a:pPr lvl="1">
              <a:lnSpc>
                <a:spcPct val="90000"/>
              </a:lnSpc>
              <a:spcBef>
                <a:spcPts val="1200"/>
              </a:spcBef>
            </a:pPr>
            <a:r>
              <a:rPr lang="en-US" altLang="en-US" sz="1200" dirty="0"/>
              <a:t>Added SDP examples on DBI signaling to TS 26.114</a:t>
            </a:r>
          </a:p>
          <a:p>
            <a:pPr lvl="1">
              <a:lnSpc>
                <a:spcPct val="90000"/>
              </a:lnSpc>
              <a:spcBef>
                <a:spcPts val="1200"/>
              </a:spcBef>
            </a:pPr>
            <a:r>
              <a:rPr lang="en-US" altLang="en-US" sz="1200" dirty="0"/>
              <a:t>Approved an Reply LS on Setting DBI Message Interval based on </a:t>
            </a:r>
            <a:r>
              <a:rPr lang="en-US" altLang="en-US" sz="1200" dirty="0" err="1"/>
              <a:t>delayBudgetReportingProhibitTimer</a:t>
            </a:r>
            <a:r>
              <a:rPr lang="en-US" altLang="en-US" sz="1200" dirty="0"/>
              <a:t> Configurations (To: RAN2).</a:t>
            </a:r>
          </a:p>
          <a:p>
            <a:pPr lvl="1">
              <a:lnSpc>
                <a:spcPct val="90000"/>
              </a:lnSpc>
              <a:spcBef>
                <a:spcPts val="1200"/>
              </a:spcBef>
            </a:pPr>
            <a:r>
              <a:rPr lang="en-US" altLang="en-US" sz="1200" dirty="0"/>
              <a:t>Endorsed a Work Item Summary from </a:t>
            </a:r>
            <a:r>
              <a:rPr lang="en-US" altLang="en-US" sz="1200"/>
              <a:t>the rapporteur</a:t>
            </a:r>
            <a:endParaRPr lang="en-US" altLang="en-US" sz="1600" dirty="0"/>
          </a:p>
          <a:p>
            <a:pPr>
              <a:lnSpc>
                <a:spcPct val="90000"/>
              </a:lnSpc>
              <a:spcBef>
                <a:spcPts val="1200"/>
              </a:spcBef>
            </a:pPr>
            <a:r>
              <a:rPr lang="en-US" altLang="en-US" sz="1600" dirty="0"/>
              <a:t>WID: </a:t>
            </a:r>
            <a:r>
              <a:rPr lang="fr-FR" sz="1600" u="sng" dirty="0">
                <a:solidFill>
                  <a:srgbClr val="0000FF"/>
                </a:solidFill>
                <a:hlinkClick r:id="rId2"/>
              </a:rPr>
              <a:t>SP-180662</a:t>
            </a:r>
            <a:endParaRPr lang="fr-FR" altLang="fr-FR" sz="1600" u="sng" dirty="0"/>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600741286"/>
              </p:ext>
            </p:extLst>
          </p:nvPr>
        </p:nvGraphicFramePr>
        <p:xfrm>
          <a:off x="590550" y="5070030"/>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SA#84</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E2E_DELAY (Media Handling Aspects of RAN Delay Budget Reporting in MTSI)</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85% -&gt; </a:t>
                      </a:r>
                      <a:r>
                        <a:rPr lang="en-GB" sz="1000" b="0" kern="1200" noProof="0" dirty="0">
                          <a:solidFill>
                            <a:srgbClr val="0000FF"/>
                          </a:solidFill>
                          <a:latin typeface="Arial" panose="020B0604020202020204" pitchFamily="34" charset="0"/>
                          <a:ea typeface="+mn-ea"/>
                          <a:cs typeface="Arial" panose="020B0604020202020204" pitchFamily="34" charset="0"/>
                        </a:rPr>
                        <a:t>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3"/>
                        </a:rPr>
                        <a:t>SP-190339</a:t>
                      </a:r>
                      <a:r>
                        <a:rPr lang="fr-FR" sz="1000" dirty="0">
                          <a:latin typeface="Arial" panose="020B0604020202020204" pitchFamily="34" charset="0"/>
                          <a:cs typeface="Arial" panose="020B0604020202020204" pitchFamily="34" charset="0"/>
                        </a:rPr>
                        <a:t> </a:t>
                      </a:r>
                      <a:r>
                        <a:rPr lang="en-US" altLang="en-US" sz="1000" dirty="0">
                          <a:latin typeface="Arial" panose="020B0604020202020204" pitchFamily="34" charset="0"/>
                          <a:cs typeface="Arial" panose="020B0604020202020204" pitchFamily="34" charset="0"/>
                        </a:rPr>
                        <a:t>CRs to TS 26.114 (Release 16) (</a:t>
                      </a:r>
                      <a:r>
                        <a:rPr lang="en-US" altLang="en-US" sz="1000" dirty="0" err="1">
                          <a:latin typeface="Arial" panose="020B0604020202020204" pitchFamily="34" charset="0"/>
                          <a:cs typeface="Arial" panose="020B0604020202020204" pitchFamily="34" charset="0"/>
                        </a:rPr>
                        <a:t>MTSI_eMHI</a:t>
                      </a:r>
                      <a:r>
                        <a:rPr lang="en-US" altLang="en-US" sz="1000" dirty="0">
                          <a:latin typeface="Arial" panose="020B0604020202020204" pitchFamily="34" charset="0"/>
                          <a:cs typeface="Arial" panose="020B0604020202020204" pitchFamily="34" charset="0"/>
                        </a:rPr>
                        <a:t>, TEI16, 5G_MEDIA_MTSI_ext, E2E_DELAY)</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21735045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5G_MEDIA_MTSI_ext (Media Handling Extensions for 5G Conversational Services)</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spcBef>
                <a:spcPts val="600"/>
              </a:spcBef>
              <a:defRPr/>
            </a:pPr>
            <a:r>
              <a:rPr lang="en-US" altLang="en-US" sz="1600" dirty="0"/>
              <a:t>The objective of this Work Item is to specify the media handling aspects of 5G conversational services:</a:t>
            </a:r>
          </a:p>
          <a:p>
            <a:pPr lvl="1">
              <a:spcBef>
                <a:spcPts val="600"/>
              </a:spcBef>
              <a:defRPr/>
            </a:pPr>
            <a:r>
              <a:rPr lang="en-US" altLang="en-US" sz="1400" dirty="0"/>
              <a:t>Recommend support for speech and video adaptation capabilities; </a:t>
            </a:r>
          </a:p>
          <a:p>
            <a:pPr lvl="1">
              <a:spcBef>
                <a:spcPts val="600"/>
              </a:spcBef>
              <a:defRPr/>
            </a:pPr>
            <a:r>
              <a:rPr lang="en-US" altLang="en-US" sz="1400" dirty="0"/>
              <a:t>For 5G NR access, enable support for media handling with NR access, including that for speech and video;</a:t>
            </a:r>
          </a:p>
          <a:p>
            <a:pPr lvl="1">
              <a:spcBef>
                <a:spcPts val="600"/>
              </a:spcBef>
              <a:defRPr/>
            </a:pPr>
            <a:r>
              <a:rPr lang="en-US" altLang="en-US" sz="1400" dirty="0"/>
              <a:t>Define MTSI client profiles with a corresponding set of mandatory codec and potentially other media handling capabilities to address the needs and constraints of different terminal categories (e.g. IoT, wearables) related to different 5G verticals.</a:t>
            </a:r>
          </a:p>
          <a:p>
            <a:pPr>
              <a:lnSpc>
                <a:spcPct val="90000"/>
              </a:lnSpc>
              <a:spcBef>
                <a:spcPts val="1200"/>
              </a:spcBef>
            </a:pPr>
            <a:r>
              <a:rPr lang="en-US" altLang="en-US" sz="1600" dirty="0"/>
              <a:t>At SA4#103, SDP-based indication of ANBR-capabilities was added to TS 26.114. If UE signals this SDP capability, then it is capable of receiving ANBR information from its access network and its MTSI client is capable of ANBR</a:t>
            </a:r>
          </a:p>
          <a:p>
            <a:pPr>
              <a:lnSpc>
                <a:spcPct val="90000"/>
              </a:lnSpc>
              <a:spcBef>
                <a:spcPts val="1200"/>
              </a:spcBef>
            </a:pPr>
            <a:r>
              <a:rPr lang="en-US" altLang="en-US" sz="1600" dirty="0"/>
              <a:t>WID: </a:t>
            </a:r>
            <a:r>
              <a:rPr lang="fr-FR" sz="1600" u="sng" dirty="0">
                <a:solidFill>
                  <a:srgbClr val="0000FF"/>
                </a:solidFill>
                <a:hlinkClick r:id="rId2"/>
              </a:rPr>
              <a:t>SP-180663</a:t>
            </a:r>
            <a:r>
              <a:rPr lang="fr-FR" sz="1600" dirty="0"/>
              <a:t> </a:t>
            </a:r>
          </a:p>
          <a:p>
            <a:pPr>
              <a:lnSpc>
                <a:spcPct val="90000"/>
              </a:lnSpc>
              <a:spcBef>
                <a:spcPts val="1200"/>
              </a:spcBef>
            </a:pP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734016664"/>
              </p:ext>
            </p:extLst>
          </p:nvPr>
        </p:nvGraphicFramePr>
        <p:xfrm>
          <a:off x="590550" y="5278438"/>
          <a:ext cx="7810500" cy="88406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SA#84</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459994">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5G_MEDIA_MTSI_ext (Media Handling Extensions for 5G Conversational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50% -&gt;</a:t>
                      </a:r>
                      <a:r>
                        <a:rPr lang="en-GB" sz="1000" b="0" kern="1200" noProof="0" dirty="0">
                          <a:solidFill>
                            <a:srgbClr val="0000FF"/>
                          </a:solidFill>
                          <a:latin typeface="Arial" panose="020B0604020202020204" pitchFamily="34" charset="0"/>
                          <a:ea typeface="+mn-ea"/>
                          <a:cs typeface="Arial" panose="020B0604020202020204" pitchFamily="34" charset="0"/>
                        </a:rPr>
                        <a:t> 75%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3"/>
                        </a:rPr>
                        <a:t>SP-190339</a:t>
                      </a:r>
                      <a:r>
                        <a:rPr lang="fr-FR" sz="1000" dirty="0">
                          <a:latin typeface="Arial" panose="020B0604020202020204" pitchFamily="34" charset="0"/>
                          <a:cs typeface="Arial" panose="020B0604020202020204" pitchFamily="34" charset="0"/>
                        </a:rPr>
                        <a:t> </a:t>
                      </a:r>
                      <a:r>
                        <a:rPr lang="en-US" altLang="en-US" sz="1000" dirty="0">
                          <a:latin typeface="Arial" panose="020B0604020202020204" pitchFamily="34" charset="0"/>
                          <a:cs typeface="Arial" panose="020B0604020202020204" pitchFamily="34" charset="0"/>
                        </a:rPr>
                        <a:t>CRs to TS 26.114 (Release 16) (</a:t>
                      </a:r>
                      <a:r>
                        <a:rPr lang="en-US" altLang="en-US" sz="1000" dirty="0" err="1">
                          <a:latin typeface="Arial" panose="020B0604020202020204" pitchFamily="34" charset="0"/>
                          <a:cs typeface="Arial" panose="020B0604020202020204" pitchFamily="34" charset="0"/>
                        </a:rPr>
                        <a:t>MTSI_eMHI</a:t>
                      </a:r>
                      <a:r>
                        <a:rPr lang="en-US" altLang="en-US" sz="1000" dirty="0">
                          <a:latin typeface="Arial" panose="020B0604020202020204" pitchFamily="34" charset="0"/>
                          <a:cs typeface="Arial" panose="020B0604020202020204" pitchFamily="34" charset="0"/>
                        </a:rPr>
                        <a:t>, TEI16, 5G_MEDIA_MTSI_ext, E2E_DELAY)</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140363472"/>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CHEM (Coverage and Handoff Enhancements for Multimedia)</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854450"/>
          </a:xfrm>
        </p:spPr>
        <p:txBody>
          <a:bodyPr/>
          <a:lstStyle/>
          <a:p>
            <a:pPr>
              <a:spcBef>
                <a:spcPts val="600"/>
              </a:spcBef>
              <a:defRPr/>
            </a:pPr>
            <a:r>
              <a:rPr lang="en-US" altLang="en-US" sz="1600" dirty="0"/>
              <a:t>The objective of this Work Item is to specify several features toward enhancing coverage and hand-off performance for </a:t>
            </a:r>
            <a:r>
              <a:rPr lang="en-US" altLang="en-US" sz="1600" dirty="0" err="1"/>
              <a:t>VoLTE</a:t>
            </a:r>
            <a:r>
              <a:rPr lang="en-US" altLang="en-US" sz="1600" dirty="0"/>
              <a:t> and general multimedia services:</a:t>
            </a:r>
          </a:p>
          <a:p>
            <a:pPr lvl="1">
              <a:spcBef>
                <a:spcPts val="600"/>
              </a:spcBef>
              <a:defRPr/>
            </a:pPr>
            <a:r>
              <a:rPr lang="en-US" altLang="en-US" sz="1200" dirty="0"/>
              <a:t>Specify UE adaptation capability indication;</a:t>
            </a:r>
          </a:p>
          <a:p>
            <a:pPr lvl="1">
              <a:spcBef>
                <a:spcPts val="600"/>
              </a:spcBef>
              <a:defRPr/>
            </a:pPr>
            <a:r>
              <a:rPr lang="en-US" altLang="en-US" sz="1200" dirty="0"/>
              <a:t>Specify Maximum Packet Loss Rate (</a:t>
            </a:r>
            <a:r>
              <a:rPr lang="en-US" altLang="en-US" sz="1200" dirty="0" err="1"/>
              <a:t>MaxPLR</a:t>
            </a:r>
            <a:r>
              <a:rPr lang="en-US" altLang="en-US" sz="1200" dirty="0"/>
              <a:t>) operating points for different codecs;</a:t>
            </a:r>
          </a:p>
          <a:p>
            <a:pPr lvl="1">
              <a:spcBef>
                <a:spcPts val="600"/>
              </a:spcBef>
              <a:defRPr/>
            </a:pPr>
            <a:r>
              <a:rPr lang="en-US" altLang="en-US" sz="1200" dirty="0"/>
              <a:t>Specify </a:t>
            </a:r>
            <a:r>
              <a:rPr lang="en-US" altLang="en-US" sz="1200" dirty="0" err="1"/>
              <a:t>signalling</a:t>
            </a:r>
            <a:r>
              <a:rPr lang="en-US" altLang="en-US" sz="1200" dirty="0"/>
              <a:t> of maximum end-to-end PLR and DL/UL PLR values.</a:t>
            </a:r>
          </a:p>
          <a:p>
            <a:pPr>
              <a:lnSpc>
                <a:spcPct val="90000"/>
              </a:lnSpc>
              <a:spcBef>
                <a:spcPts val="1200"/>
              </a:spcBef>
            </a:pPr>
            <a:r>
              <a:rPr lang="en-US" altLang="en-US" sz="1600" dirty="0"/>
              <a:t>At SA4#103, CRs were prepared and progressed during SWG meetings. However these CRs could not be agreed in SA4 closing plenary and were postponed. The </a:t>
            </a:r>
            <a:r>
              <a:rPr lang="en-US" altLang="en-US" sz="1600" dirty="0" err="1"/>
              <a:t>timeplan</a:t>
            </a:r>
            <a:r>
              <a:rPr lang="en-US" altLang="en-US" sz="1600" dirty="0"/>
              <a:t> was again delayed by one quarter.</a:t>
            </a:r>
          </a:p>
          <a:p>
            <a:pPr>
              <a:lnSpc>
                <a:spcPct val="90000"/>
              </a:lnSpc>
              <a:spcBef>
                <a:spcPts val="1200"/>
              </a:spcBef>
            </a:pPr>
            <a:r>
              <a:rPr lang="en-US" altLang="en-US" sz="1600" dirty="0"/>
              <a:t>WID: </a:t>
            </a:r>
            <a:r>
              <a:rPr lang="fr-FR" sz="1600" u="sng" dirty="0">
                <a:solidFill>
                  <a:srgbClr val="0000FF"/>
                </a:solidFill>
                <a:hlinkClick r:id="rId2"/>
              </a:rPr>
              <a:t>SP-180664</a:t>
            </a:r>
            <a:r>
              <a:rPr lang="fr-FR" sz="1600" dirty="0"/>
              <a:t> </a:t>
            </a:r>
            <a:endParaRPr lang="en-GB" sz="1400" dirty="0"/>
          </a:p>
          <a:p>
            <a:pPr>
              <a:lnSpc>
                <a:spcPct val="90000"/>
              </a:lnSpc>
              <a:spcBef>
                <a:spcPts val="1200"/>
              </a:spcBef>
            </a:pP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22773896"/>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SA#84</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CHEM (Coverage and Handoff Enhancements for Multimedia)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80% -&gt; </a:t>
                      </a:r>
                      <a:r>
                        <a:rPr lang="en-GB" sz="1000" b="0" kern="1200" noProof="0" dirty="0">
                          <a:solidFill>
                            <a:srgbClr val="0000FF"/>
                          </a:solidFill>
                          <a:latin typeface="Arial" panose="020B0604020202020204" pitchFamily="34" charset="0"/>
                          <a:ea typeface="+mn-ea"/>
                          <a:cs typeface="Arial" panose="020B0604020202020204" pitchFamily="34" charset="0"/>
                        </a:rPr>
                        <a:t>90%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SA#84 </a:t>
                      </a:r>
                      <a:r>
                        <a:rPr lang="en-GB" sz="1000" b="0" kern="1200" dirty="0">
                          <a:solidFill>
                            <a:srgbClr val="0000FF"/>
                          </a:solidFill>
                          <a:latin typeface="Arial" panose="020B0604020202020204" pitchFamily="34" charset="0"/>
                          <a:ea typeface="+mn-ea"/>
                          <a:cs typeface="Arial" panose="020B0604020202020204" pitchFamily="34" charset="0"/>
                        </a:rPr>
                        <a:t>-&gt; SA#85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129597991"/>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MC_XMB (</a:t>
            </a:r>
            <a:r>
              <a:rPr lang="en-US" altLang="en-US" sz="2800" dirty="0" err="1"/>
              <a:t>MCData</a:t>
            </a:r>
            <a:r>
              <a:rPr lang="en-US" altLang="en-US" sz="2800" dirty="0"/>
              <a:t> File Distribution support over </a:t>
            </a:r>
            <a:r>
              <a:rPr lang="en-US" altLang="en-US" sz="2800" dirty="0" err="1"/>
              <a:t>xMB</a:t>
            </a:r>
            <a:r>
              <a:rPr lang="en-US" altLang="en-US" sz="2800" dirty="0"/>
              <a:t>) </a:t>
            </a:r>
            <a:r>
              <a:rPr lang="en-US" altLang="en-US" sz="2800" dirty="0">
                <a:solidFill>
                  <a:srgbClr val="00B050"/>
                </a:solidFill>
              </a:rPr>
              <a:t>– completed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3854450"/>
          </a:xfrm>
        </p:spPr>
        <p:txBody>
          <a:bodyPr/>
          <a:lstStyle/>
          <a:p>
            <a:pPr>
              <a:spcBef>
                <a:spcPts val="600"/>
              </a:spcBef>
              <a:defRPr/>
            </a:pPr>
            <a:r>
              <a:rPr lang="en-US" altLang="en-US" sz="1600" dirty="0"/>
              <a:t>A first objective of this work item is to extend </a:t>
            </a:r>
            <a:r>
              <a:rPr lang="en-US" altLang="en-US" sz="1600" dirty="0" err="1"/>
              <a:t>xMB</a:t>
            </a:r>
            <a:r>
              <a:rPr lang="en-US" altLang="en-US" sz="1600" dirty="0"/>
              <a:t> by</a:t>
            </a:r>
          </a:p>
          <a:p>
            <a:pPr lvl="1">
              <a:spcBef>
                <a:spcPts val="600"/>
              </a:spcBef>
              <a:defRPr/>
            </a:pPr>
            <a:r>
              <a:rPr lang="en-US" altLang="en-US" sz="1200" dirty="0"/>
              <a:t>Adding pre-emption procedure and parameter</a:t>
            </a:r>
          </a:p>
          <a:p>
            <a:pPr lvl="1">
              <a:spcBef>
                <a:spcPts val="600"/>
              </a:spcBef>
              <a:defRPr/>
            </a:pPr>
            <a:r>
              <a:rPr lang="en-US" altLang="en-US" sz="1200" dirty="0"/>
              <a:t>Adding an additional format for Geographical definition which is optional for usage,</a:t>
            </a:r>
          </a:p>
          <a:p>
            <a:pPr lvl="1">
              <a:spcBef>
                <a:spcPts val="600"/>
              </a:spcBef>
              <a:defRPr/>
            </a:pPr>
            <a:r>
              <a:rPr lang="en-US" altLang="en-US" sz="1200" dirty="0"/>
              <a:t>Studying what FEC information or file repair server  information is needed to be added and adding the necessary extension to </a:t>
            </a:r>
            <a:r>
              <a:rPr lang="en-US" altLang="en-US" sz="1200" dirty="0" err="1"/>
              <a:t>xMB</a:t>
            </a:r>
            <a:r>
              <a:rPr lang="en-US" altLang="en-US" sz="1200" dirty="0"/>
              <a:t> </a:t>
            </a:r>
          </a:p>
          <a:p>
            <a:pPr lvl="1">
              <a:spcBef>
                <a:spcPts val="600"/>
              </a:spcBef>
              <a:defRPr/>
            </a:pPr>
            <a:r>
              <a:rPr lang="en-US" altLang="en-US" sz="1200" dirty="0"/>
              <a:t>Studying TMGI Exposure and adding the necessary extension to </a:t>
            </a:r>
            <a:r>
              <a:rPr lang="en-US" altLang="en-US" sz="1200" dirty="0" err="1"/>
              <a:t>xMB</a:t>
            </a:r>
            <a:r>
              <a:rPr lang="en-US" altLang="en-US" sz="1200" dirty="0"/>
              <a:t>. </a:t>
            </a:r>
          </a:p>
          <a:p>
            <a:pPr>
              <a:spcBef>
                <a:spcPts val="600"/>
              </a:spcBef>
              <a:defRPr/>
            </a:pPr>
            <a:r>
              <a:rPr lang="en-US" altLang="en-US" sz="1600" dirty="0"/>
              <a:t>A second objective is to add any necessary guideline according to the context of the first objective</a:t>
            </a:r>
            <a:endParaRPr lang="en-US" altLang="en-US" sz="2000" dirty="0"/>
          </a:p>
          <a:p>
            <a:pPr>
              <a:lnSpc>
                <a:spcPct val="90000"/>
              </a:lnSpc>
              <a:spcBef>
                <a:spcPts val="1200"/>
              </a:spcBef>
            </a:pPr>
            <a:r>
              <a:rPr lang="en-US" altLang="en-US" sz="1600" dirty="0"/>
              <a:t>At SA4#103, A Joint session with SA6 to discuss guideline and profile1c defined took place. CRs were agreed such that</a:t>
            </a:r>
          </a:p>
          <a:p>
            <a:pPr lvl="1">
              <a:lnSpc>
                <a:spcPct val="90000"/>
              </a:lnSpc>
              <a:spcBef>
                <a:spcPts val="1200"/>
              </a:spcBef>
            </a:pPr>
            <a:r>
              <a:rPr lang="en-US" altLang="en-US" sz="1200" dirty="0"/>
              <a:t>A new method is added in the File Delivery Application Service API so that the application can provide the SA File</a:t>
            </a:r>
          </a:p>
          <a:p>
            <a:pPr lvl="1">
              <a:lnSpc>
                <a:spcPct val="90000"/>
              </a:lnSpc>
              <a:spcBef>
                <a:spcPts val="1200"/>
              </a:spcBef>
            </a:pPr>
            <a:r>
              <a:rPr lang="en-US" altLang="en-US" sz="1200" dirty="0"/>
              <a:t>New properties are added to the </a:t>
            </a:r>
            <a:r>
              <a:rPr lang="en-US" altLang="en-US" sz="1200" dirty="0" err="1"/>
              <a:t>xMB</a:t>
            </a:r>
            <a:r>
              <a:rPr lang="en-US" altLang="en-US" sz="1200" dirty="0"/>
              <a:t> session properties, allowing to express that the transmission resources are shared with other sessions. Some corrections are also applied.</a:t>
            </a:r>
          </a:p>
          <a:p>
            <a:pPr>
              <a:lnSpc>
                <a:spcPct val="90000"/>
              </a:lnSpc>
              <a:spcBef>
                <a:spcPts val="1200"/>
              </a:spcBef>
            </a:pPr>
            <a:r>
              <a:rPr lang="en-US" altLang="en-US" sz="1600" dirty="0"/>
              <a:t>WID: </a:t>
            </a:r>
            <a:r>
              <a:rPr lang="fr-FR" sz="1600" u="sng" dirty="0">
                <a:solidFill>
                  <a:srgbClr val="0000FF"/>
                </a:solidFill>
                <a:hlinkClick r:id="rId2"/>
              </a:rPr>
              <a:t>SP-180665</a:t>
            </a:r>
            <a:r>
              <a:rPr lang="fr-FR" sz="1600" dirty="0"/>
              <a:t> </a:t>
            </a:r>
            <a:endParaRPr lang="en-GB" sz="1400"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100466922"/>
              </p:ext>
            </p:extLst>
          </p:nvPr>
        </p:nvGraphicFramePr>
        <p:xfrm>
          <a:off x="590550" y="527843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SA#84</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MC_XMB (</a:t>
                      </a:r>
                      <a:r>
                        <a:rPr lang="en-US" altLang="en-US" sz="1000" dirty="0" err="1">
                          <a:latin typeface="Arial" panose="020B0604020202020204" pitchFamily="34" charset="0"/>
                          <a:cs typeface="Arial" panose="020B0604020202020204" pitchFamily="34" charset="0"/>
                        </a:rPr>
                        <a:t>MCData</a:t>
                      </a:r>
                      <a:r>
                        <a:rPr lang="en-US" altLang="en-US" sz="1000" dirty="0">
                          <a:latin typeface="Arial" panose="020B0604020202020204" pitchFamily="34" charset="0"/>
                          <a:cs typeface="Arial" panose="020B0604020202020204" pitchFamily="34" charset="0"/>
                        </a:rPr>
                        <a:t> File Distribution support over </a:t>
                      </a:r>
                      <a:r>
                        <a:rPr lang="en-US" altLang="en-US" sz="1000" dirty="0" err="1">
                          <a:latin typeface="Arial" panose="020B0604020202020204" pitchFamily="34" charset="0"/>
                          <a:cs typeface="Arial" panose="020B0604020202020204" pitchFamily="34" charset="0"/>
                        </a:rPr>
                        <a:t>xMB</a:t>
                      </a:r>
                      <a:r>
                        <a:rPr lang="en-US" altLang="en-US" sz="1000" dirty="0">
                          <a:latin typeface="Arial" panose="020B0604020202020204" pitchFamily="34" charset="0"/>
                          <a:cs typeface="Arial" panose="020B0604020202020204" pitchFamily="34" charset="0"/>
                        </a:rPr>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TS 26.348</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90% -&gt;</a:t>
                      </a:r>
                      <a:r>
                        <a:rPr lang="en-GB" sz="1000" b="0" kern="1200" noProof="0" dirty="0">
                          <a:solidFill>
                            <a:srgbClr val="0000FF"/>
                          </a:solidFill>
                          <a:latin typeface="Arial" panose="020B0604020202020204" pitchFamily="34" charset="0"/>
                          <a:ea typeface="+mn-ea"/>
                          <a:cs typeface="Arial" panose="020B0604020202020204" pitchFamily="34" charset="0"/>
                        </a:rPr>
                        <a:t>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SA#84</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3"/>
                        </a:rPr>
                        <a:t>SP-190340</a:t>
                      </a:r>
                      <a:r>
                        <a:rPr lang="fr-FR" sz="1000" b="1" u="sng" dirty="0">
                          <a:latin typeface="Arial" panose="020B0604020202020204" pitchFamily="34" charset="0"/>
                          <a:cs typeface="Arial" panose="020B0604020202020204" pitchFamily="34" charset="0"/>
                        </a:rPr>
                        <a:t> </a:t>
                      </a:r>
                      <a:r>
                        <a:rPr lang="en-US" sz="1000" dirty="0">
                          <a:latin typeface="Arial" panose="020B0604020202020204" pitchFamily="34" charset="0"/>
                          <a:cs typeface="Arial" panose="020B0604020202020204" pitchFamily="34" charset="0"/>
                        </a:rPr>
                        <a:t>CRs to TS 26.347 &amp; TS 26.348 (Release 16) (MC_XMB)</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428803304"/>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5GMSA (5G Media streaming architecture) </a:t>
            </a:r>
            <a:r>
              <a:rPr lang="en-US" altLang="en-US" sz="2800" dirty="0">
                <a:solidFill>
                  <a:srgbClr val="00B050"/>
                </a:solidFill>
              </a:rPr>
              <a:t>– completed !</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3633875"/>
          </a:xfrm>
        </p:spPr>
        <p:txBody>
          <a:bodyPr/>
          <a:lstStyle/>
          <a:p>
            <a:pPr>
              <a:spcBef>
                <a:spcPts val="600"/>
              </a:spcBef>
              <a:defRPr/>
            </a:pPr>
            <a:r>
              <a:rPr lang="en-US" altLang="en-US" sz="1600" dirty="0"/>
              <a:t>The main objective is to create a new 5G Media Streaming (5GMSA) architecture specification which supports: </a:t>
            </a:r>
          </a:p>
          <a:p>
            <a:pPr lvl="1">
              <a:spcBef>
                <a:spcPts val="600"/>
              </a:spcBef>
              <a:defRPr/>
            </a:pPr>
            <a:r>
              <a:rPr lang="en-US" altLang="en-US" sz="1200" dirty="0"/>
              <a:t>MNO and 3rd party Media Downlink Streaming Services; MNO and 3rd party Media Uplink Streaming Services; Corresponding UE functions and APIs; Backwards compatibility for EUTRAN deployments (with and without MBMS); Usage of 5G specific features such as network slicing and edge computing.</a:t>
            </a:r>
          </a:p>
          <a:p>
            <a:pPr lvl="1">
              <a:spcBef>
                <a:spcPts val="600"/>
              </a:spcBef>
              <a:defRPr/>
            </a:pPr>
            <a:r>
              <a:rPr lang="en-US" altLang="en-US" sz="1200" dirty="0"/>
              <a:t>The new 5G Media Streaming architecture should be functionally decomposed into independent components enabling different deployments with various degrees of integration between 5G MNOs and Content Providers</a:t>
            </a:r>
          </a:p>
          <a:p>
            <a:pPr>
              <a:lnSpc>
                <a:spcPct val="90000"/>
              </a:lnSpc>
              <a:spcBef>
                <a:spcPts val="1200"/>
              </a:spcBef>
            </a:pPr>
            <a:r>
              <a:rPr lang="en-US" altLang="en-US" sz="1600" dirty="0"/>
              <a:t>At SA4#103 and at the MBS SWG AH meeting 6-7 May (Paris, France)</a:t>
            </a:r>
          </a:p>
          <a:p>
            <a:pPr lvl="1">
              <a:lnSpc>
                <a:spcPct val="90000"/>
              </a:lnSpc>
              <a:spcBef>
                <a:spcPts val="1200"/>
              </a:spcBef>
            </a:pPr>
            <a:r>
              <a:rPr lang="en-US" altLang="en-US" sz="1200" dirty="0"/>
              <a:t>The TS 26.501 was completed with Editorial and consistency corrections, State diagrams for Uplink Streaming, Corrections on consumption report function to UE Media Functions, Architectural considerations for media distribution and processing in 5G, Common Ingest Interface, network slicing.</a:t>
            </a:r>
          </a:p>
          <a:p>
            <a:pPr lvl="1">
              <a:lnSpc>
                <a:spcPct val="90000"/>
              </a:lnSpc>
              <a:spcBef>
                <a:spcPts val="1200"/>
              </a:spcBef>
            </a:pPr>
            <a:r>
              <a:rPr lang="en-US" altLang="en-US" sz="1200" dirty="0"/>
              <a:t>The permanent document and the new stage 3 WID was prepared (see new WIDs clause)</a:t>
            </a:r>
          </a:p>
          <a:p>
            <a:pPr>
              <a:lnSpc>
                <a:spcPct val="90000"/>
              </a:lnSpc>
              <a:spcBef>
                <a:spcPts val="1200"/>
              </a:spcBef>
            </a:pPr>
            <a:r>
              <a:rPr lang="en-US" altLang="en-US" sz="1600" dirty="0"/>
              <a:t>WID: </a:t>
            </a:r>
            <a:r>
              <a:rPr lang="en-US" altLang="en-US" sz="1600" dirty="0">
                <a:hlinkClick r:id="rId2"/>
              </a:rPr>
              <a:t>SP-181250</a:t>
            </a:r>
            <a:endParaRPr lang="en-US" altLang="en-US" sz="1600" dirty="0"/>
          </a:p>
          <a:p>
            <a:pPr>
              <a:lnSpc>
                <a:spcPct val="90000"/>
              </a:lnSpc>
              <a:spcBef>
                <a:spcPts val="1200"/>
              </a:spcBef>
            </a:pPr>
            <a:endParaRPr lang="en-GB" sz="1400"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09696517"/>
              </p:ext>
            </p:extLst>
          </p:nvPr>
        </p:nvGraphicFramePr>
        <p:xfrm>
          <a:off x="599428" y="5051568"/>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SA#84</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5GMSA (5G Media streaming architecture)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New TS 26.501 5G Media Streaming (5GMS); general description and architecture</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50%-&gt;</a:t>
                      </a:r>
                      <a:r>
                        <a:rPr lang="en-GB" sz="1000" b="0" kern="1200" noProof="0" dirty="0">
                          <a:solidFill>
                            <a:srgbClr val="0000FF"/>
                          </a:solidFill>
                          <a:latin typeface="Arial" panose="020B0604020202020204" pitchFamily="34" charset="0"/>
                          <a:ea typeface="+mn-ea"/>
                          <a:cs typeface="Arial" panose="020B0604020202020204" pitchFamily="34" charset="0"/>
                        </a:rPr>
                        <a:t>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SA#84</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3"/>
                        </a:rPr>
                        <a:t>SP-190333</a:t>
                      </a:r>
                      <a:r>
                        <a:rPr lang="fr-FR" sz="1000"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 TS 26.501 5G Media Streaming (5GMS); General description and architecture (Release 16) v. 2.0.0 (5GMSA)</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2907639161"/>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EVS_FCNBE (EVS Floating-point Conformance for Non Bit-Exact)</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2346613"/>
          </a:xfrm>
        </p:spPr>
        <p:txBody>
          <a:bodyPr/>
          <a:lstStyle/>
          <a:p>
            <a:pPr>
              <a:spcBef>
                <a:spcPts val="600"/>
              </a:spcBef>
              <a:defRPr/>
            </a:pPr>
            <a:r>
              <a:rPr lang="en-US" altLang="en-US" sz="1600" dirty="0"/>
              <a:t>The objective of this Work Item is to specify a mandatory conformance process (including tool and test vectors) of EVS floating-point code for non bit-exact implementations.</a:t>
            </a:r>
          </a:p>
          <a:p>
            <a:pPr>
              <a:lnSpc>
                <a:spcPct val="90000"/>
              </a:lnSpc>
              <a:spcBef>
                <a:spcPts val="1200"/>
              </a:spcBef>
            </a:pPr>
            <a:r>
              <a:rPr lang="en-US" altLang="en-US" sz="1600" dirty="0"/>
              <a:t>At SA4#103, a proposed draft CR for EVS Float Conformance process was discussed and agreed to be used as basis for further work. A telco was scheduled during which the process and its validation were further discussed.</a:t>
            </a:r>
          </a:p>
          <a:p>
            <a:pPr>
              <a:lnSpc>
                <a:spcPct val="90000"/>
              </a:lnSpc>
              <a:spcBef>
                <a:spcPts val="1200"/>
              </a:spcBef>
            </a:pPr>
            <a:endParaRPr lang="en-US" altLang="en-US" sz="1600" dirty="0"/>
          </a:p>
          <a:p>
            <a:pPr>
              <a:lnSpc>
                <a:spcPct val="90000"/>
              </a:lnSpc>
              <a:spcBef>
                <a:spcPts val="1200"/>
              </a:spcBef>
            </a:pPr>
            <a:r>
              <a:rPr lang="en-US" altLang="en-US" sz="1600" dirty="0"/>
              <a:t>WID: </a:t>
            </a:r>
            <a:r>
              <a:rPr lang="en-US" altLang="en-US" sz="1600" dirty="0">
                <a:hlinkClick r:id="rId2"/>
              </a:rPr>
              <a:t>SP-180983</a:t>
            </a:r>
            <a:endParaRPr lang="en-US" altLang="en-US" sz="1600" dirty="0"/>
          </a:p>
          <a:p>
            <a:pPr>
              <a:lnSpc>
                <a:spcPct val="90000"/>
              </a:lnSpc>
              <a:spcBef>
                <a:spcPts val="1200"/>
              </a:spcBef>
            </a:pPr>
            <a:endParaRPr lang="en-GB" sz="1400" dirty="0"/>
          </a:p>
          <a:p>
            <a:pPr>
              <a:lnSpc>
                <a:spcPct val="90000"/>
              </a:lnSpc>
              <a:spcBef>
                <a:spcPts val="1200"/>
              </a:spcBef>
            </a:pP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225359684"/>
              </p:ext>
            </p:extLst>
          </p:nvPr>
        </p:nvGraphicFramePr>
        <p:xfrm>
          <a:off x="599428" y="5051568"/>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SA#84</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t>EVS_FCNBE (EVS Floating-point Conformance for Non Bit-Exact)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t>CR to 26.444 on inclusion of the conformance process for floating-point code in Clause 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25% -&gt;</a:t>
                      </a:r>
                      <a:r>
                        <a:rPr lang="en-GB" sz="1000" b="0" kern="1200" noProof="0" dirty="0">
                          <a:solidFill>
                            <a:srgbClr val="0000FF"/>
                          </a:solidFill>
                          <a:latin typeface="Arial "/>
                          <a:ea typeface="+mn-ea"/>
                          <a:cs typeface="Arial" pitchFamily="34" charset="0"/>
                        </a:rPr>
                        <a:t>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SA#85</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u="none" dirty="0"/>
                        <a:t>None</a:t>
                      </a:r>
                      <a:endParaRPr kumimoji="0" lang="en-GB" altLang="en-US" sz="1000" b="0" i="0" u="none" strike="noStrike" cap="none" normalizeH="0" baseline="0" dirty="0">
                        <a:ln>
                          <a:noFill/>
                        </a:ln>
                        <a:solidFill>
                          <a:schemeClr val="tx1"/>
                        </a:solidFill>
                        <a:effectLst/>
                        <a:latin typeface="Arial "/>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714816353"/>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3B35329-BFCF-436F-8D48-FA81E821F100}"/>
              </a:ext>
            </a:extLst>
          </p:cNvPr>
          <p:cNvSpPr>
            <a:spLocks noGrp="1"/>
          </p:cNvSpPr>
          <p:nvPr>
            <p:ph type="title"/>
          </p:nvPr>
        </p:nvSpPr>
        <p:spPr/>
        <p:txBody>
          <a:bodyPr/>
          <a:lstStyle/>
          <a:p>
            <a:r>
              <a:rPr lang="en-GB" altLang="en-US"/>
              <a:t>Outline</a:t>
            </a:r>
          </a:p>
        </p:txBody>
      </p:sp>
      <p:sp>
        <p:nvSpPr>
          <p:cNvPr id="7171" name="Content Placeholder 2">
            <a:extLst>
              <a:ext uri="{FF2B5EF4-FFF2-40B4-BE49-F238E27FC236}">
                <a16:creationId xmlns:a16="http://schemas.microsoft.com/office/drawing/2014/main" id="{49870376-A098-4C63-94A4-A99644EBEBB1}"/>
              </a:ext>
            </a:extLst>
          </p:cNvPr>
          <p:cNvSpPr>
            <a:spLocks noGrp="1"/>
          </p:cNvSpPr>
          <p:nvPr>
            <p:ph idx="1"/>
          </p:nvPr>
        </p:nvSpPr>
        <p:spPr>
          <a:xfrm>
            <a:off x="485775" y="1249363"/>
            <a:ext cx="8388350" cy="4830762"/>
          </a:xfrm>
        </p:spPr>
        <p:txBody>
          <a:bodyPr/>
          <a:lstStyle/>
          <a:p>
            <a:pPr>
              <a:lnSpc>
                <a:spcPct val="90000"/>
              </a:lnSpc>
              <a:spcBef>
                <a:spcPts val="500"/>
              </a:spcBef>
            </a:pPr>
            <a:r>
              <a:rPr lang="en-US" altLang="en-US" sz="2400" dirty="0"/>
              <a:t>General</a:t>
            </a:r>
          </a:p>
          <a:p>
            <a:pPr lvl="1">
              <a:lnSpc>
                <a:spcPct val="90000"/>
              </a:lnSpc>
              <a:spcBef>
                <a:spcPts val="300"/>
              </a:spcBef>
            </a:pPr>
            <a:r>
              <a:rPr lang="en-US" altLang="en-US" sz="1800" dirty="0"/>
              <a:t>Leadership and subgroups </a:t>
            </a:r>
          </a:p>
          <a:p>
            <a:pPr lvl="1">
              <a:lnSpc>
                <a:spcPct val="90000"/>
              </a:lnSpc>
              <a:spcBef>
                <a:spcPts val="300"/>
              </a:spcBef>
            </a:pPr>
            <a:r>
              <a:rPr lang="en-US" altLang="en-US" sz="1800" dirty="0"/>
              <a:t>Meetings and statistics</a:t>
            </a:r>
          </a:p>
          <a:p>
            <a:pPr lvl="1">
              <a:lnSpc>
                <a:spcPct val="90000"/>
              </a:lnSpc>
              <a:spcBef>
                <a:spcPts val="300"/>
              </a:spcBef>
            </a:pPr>
            <a:r>
              <a:rPr lang="en-US" altLang="en-US" sz="1800" dirty="0"/>
              <a:t>Progress highlights</a:t>
            </a:r>
          </a:p>
          <a:p>
            <a:pPr>
              <a:lnSpc>
                <a:spcPct val="90000"/>
              </a:lnSpc>
              <a:spcBef>
                <a:spcPts val="1500"/>
              </a:spcBef>
            </a:pPr>
            <a:r>
              <a:rPr lang="en-US" altLang="en-US" sz="2400" dirty="0"/>
              <a:t>Work progress </a:t>
            </a:r>
          </a:p>
          <a:p>
            <a:pPr lvl="1">
              <a:lnSpc>
                <a:spcPct val="90000"/>
              </a:lnSpc>
              <a:spcBef>
                <a:spcPts val="300"/>
              </a:spcBef>
            </a:pPr>
            <a:r>
              <a:rPr lang="en-US" altLang="en-US" sz="1800" dirty="0"/>
              <a:t>CRs to Rel-15 and earlier</a:t>
            </a:r>
            <a:endParaRPr lang="fi-FI" altLang="en-US" sz="1200" dirty="0"/>
          </a:p>
          <a:p>
            <a:pPr lvl="1">
              <a:lnSpc>
                <a:spcPct val="90000"/>
              </a:lnSpc>
              <a:spcBef>
                <a:spcPts val="300"/>
              </a:spcBef>
            </a:pPr>
            <a:r>
              <a:rPr lang="fi-FI" altLang="en-US" sz="1800" dirty="0"/>
              <a:t>Rel-16 Work Items </a:t>
            </a:r>
          </a:p>
          <a:p>
            <a:pPr lvl="1">
              <a:lnSpc>
                <a:spcPct val="90000"/>
              </a:lnSpc>
              <a:spcBef>
                <a:spcPts val="300"/>
              </a:spcBef>
            </a:pPr>
            <a:r>
              <a:rPr lang="fi-FI" altLang="en-US" sz="1800" dirty="0"/>
              <a:t>Rel-17 Work Items</a:t>
            </a:r>
          </a:p>
          <a:p>
            <a:pPr lvl="1">
              <a:lnSpc>
                <a:spcPct val="90000"/>
              </a:lnSpc>
              <a:spcBef>
                <a:spcPts val="300"/>
              </a:spcBef>
            </a:pPr>
            <a:r>
              <a:rPr lang="fi-FI" altLang="en-US" sz="1800" dirty="0"/>
              <a:t>Study Items</a:t>
            </a:r>
            <a:endParaRPr lang="en-US" altLang="en-US" sz="1800" dirty="0"/>
          </a:p>
          <a:p>
            <a:pPr>
              <a:lnSpc>
                <a:spcPct val="90000"/>
              </a:lnSpc>
              <a:spcBef>
                <a:spcPts val="1500"/>
              </a:spcBef>
            </a:pPr>
            <a:r>
              <a:rPr lang="fi-FI" altLang="en-US" sz="2400" dirty="0"/>
              <a:t>Proposed new WIDs/SIDs</a:t>
            </a:r>
            <a:endParaRPr lang="en-US" altLang="en-US" sz="2400" dirty="0"/>
          </a:p>
          <a:p>
            <a:pPr>
              <a:lnSpc>
                <a:spcPct val="90000"/>
              </a:lnSpc>
              <a:spcBef>
                <a:spcPts val="1500"/>
              </a:spcBef>
            </a:pPr>
            <a:r>
              <a:rPr lang="en-US" altLang="en-US" sz="2400" dirty="0"/>
              <a:t>Summary of action items </a:t>
            </a:r>
          </a:p>
          <a:p>
            <a:pPr>
              <a:lnSpc>
                <a:spcPct val="90000"/>
              </a:lnSpc>
              <a:spcBef>
                <a:spcPts val="1500"/>
              </a:spcBef>
            </a:pPr>
            <a:r>
              <a:rPr lang="en-US" altLang="en-US" sz="2400" dirty="0"/>
              <a:t>List of documents to SA</a:t>
            </a:r>
          </a:p>
        </p:txBody>
      </p:sp>
    </p:spTree>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marL="400050" eaLnBrk="1" hangingPunct="1">
              <a:lnSpc>
                <a:spcPct val="90000"/>
              </a:lnSpc>
            </a:pPr>
            <a:r>
              <a:rPr lang="en-US" altLang="en-US" sz="2800" dirty="0"/>
              <a:t>TEI16 (</a:t>
            </a:r>
            <a:r>
              <a:rPr lang="en-GB" dirty="0"/>
              <a:t>Technical Enhancements and Improvements Rel-16 </a:t>
            </a:r>
            <a:r>
              <a:rPr lang="en-US" altLang="en-US" sz="2800" dirty="0"/>
              <a:t>)</a:t>
            </a: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257721"/>
            <a:ext cx="8388350" cy="2861518"/>
          </a:xfrm>
        </p:spPr>
        <p:txBody>
          <a:bodyPr/>
          <a:lstStyle/>
          <a:p>
            <a:pPr>
              <a:lnSpc>
                <a:spcPct val="90000"/>
              </a:lnSpc>
              <a:spcBef>
                <a:spcPts val="1200"/>
              </a:spcBef>
            </a:pPr>
            <a:r>
              <a:rPr lang="en-GB" dirty="0"/>
              <a:t> CR to 26.114 on Metrics collection and reporting (</a:t>
            </a:r>
            <a:r>
              <a:rPr lang="en-GB" dirty="0" err="1"/>
              <a:t>MTSI_eMHI</a:t>
            </a:r>
            <a:r>
              <a:rPr lang="en-GB" dirty="0"/>
              <a:t>, TEI16): </a:t>
            </a:r>
          </a:p>
          <a:p>
            <a:pPr lvl="1">
              <a:lnSpc>
                <a:spcPct val="90000"/>
              </a:lnSpc>
              <a:spcBef>
                <a:spcPts val="1200"/>
              </a:spcBef>
            </a:pPr>
            <a:r>
              <a:rPr lang="en-GB" dirty="0"/>
              <a:t>Add a paragraph to make it clear that the jitter relates to the visible media, and not to the transport.</a:t>
            </a:r>
            <a:endParaRPr lang="fr-FR" altLang="fr-FR" sz="1600" u="sng" dirty="0"/>
          </a:p>
          <a:p>
            <a:pPr>
              <a:lnSpc>
                <a:spcPct val="90000"/>
              </a:lnSpc>
              <a:spcBef>
                <a:spcPts val="1200"/>
              </a:spcBef>
            </a:pPr>
            <a:endParaRPr lang="fr-FR" altLang="fr-FR"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4826"/>
              </p:ext>
            </p:extLst>
          </p:nvPr>
        </p:nvGraphicFramePr>
        <p:xfrm>
          <a:off x="599428" y="5051568"/>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SA#83</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panose="020B0604020202020204" pitchFamily="34" charset="0"/>
                          <a:cs typeface="Arial" panose="020B0604020202020204" pitchFamily="34" charset="0"/>
                        </a:rPr>
                        <a:t>TEI16 (Technical Enhancements and Improvements Rel-16)</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n/a</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n/a</a:t>
                      </a:r>
                      <a:endParaRPr lang="en-GB" sz="1000" b="0" kern="1200" noProof="0" dirty="0">
                        <a:solidFill>
                          <a:srgbClr val="0000FF"/>
                        </a:solidFill>
                        <a:latin typeface="Arial" panose="020B0604020202020204" pitchFamily="34" charset="0"/>
                        <a:ea typeface="+mn-ea"/>
                        <a:cs typeface="Arial" panose="020B0604020202020204"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n/a</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2"/>
                        </a:rPr>
                        <a:t>SP-190339</a:t>
                      </a:r>
                      <a:r>
                        <a:rPr lang="fr-FR" sz="1000" dirty="0">
                          <a:latin typeface="Arial" panose="020B0604020202020204" pitchFamily="34" charset="0"/>
                          <a:cs typeface="Arial" panose="020B0604020202020204" pitchFamily="34" charset="0"/>
                        </a:rPr>
                        <a:t> </a:t>
                      </a:r>
                      <a:r>
                        <a:rPr lang="en-US" altLang="en-US" sz="1000" dirty="0">
                          <a:latin typeface="Arial" panose="020B0604020202020204" pitchFamily="34" charset="0"/>
                          <a:cs typeface="Arial" panose="020B0604020202020204" pitchFamily="34" charset="0"/>
                        </a:rPr>
                        <a:t>CRs to TS 26.114 (Release 16) (</a:t>
                      </a:r>
                      <a:r>
                        <a:rPr lang="en-US" altLang="en-US" sz="1000" dirty="0" err="1">
                          <a:latin typeface="Arial" panose="020B0604020202020204" pitchFamily="34" charset="0"/>
                          <a:cs typeface="Arial" panose="020B0604020202020204" pitchFamily="34" charset="0"/>
                        </a:rPr>
                        <a:t>MTSI_eMHI</a:t>
                      </a:r>
                      <a:r>
                        <a:rPr lang="en-US" altLang="en-US" sz="1000" dirty="0">
                          <a:latin typeface="Arial" panose="020B0604020202020204" pitchFamily="34" charset="0"/>
                          <a:cs typeface="Arial" panose="020B0604020202020204" pitchFamily="34" charset="0"/>
                        </a:rPr>
                        <a:t>, TEI16, 5G_MEDIA_MTSI_ext, E2E_DELAY)</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759754274"/>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Work Items - 1</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1877923918"/>
              </p:ext>
            </p:extLst>
          </p:nvPr>
        </p:nvGraphicFramePr>
        <p:xfrm>
          <a:off x="446088" y="1323975"/>
          <a:ext cx="7810500" cy="323272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SA#84</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altLang="en-US" sz="1000" dirty="0" err="1">
                          <a:latin typeface="Arial" panose="020B0604020202020204" pitchFamily="34" charset="0"/>
                          <a:cs typeface="Arial" panose="020B0604020202020204" pitchFamily="34" charset="0"/>
                        </a:rPr>
                        <a:t>SerInter</a:t>
                      </a:r>
                      <a:r>
                        <a:rPr lang="en-GB" altLang="en-US" sz="1000" dirty="0">
                          <a:latin typeface="Arial" panose="020B0604020202020204" pitchFamily="34" charset="0"/>
                          <a:cs typeface="Arial" panose="020B0604020202020204" pitchFamily="34" charset="0"/>
                        </a:rPr>
                        <a:t> (Service Interactivity)</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GB" sz="1000" b="0" kern="1200" baseline="0" noProof="0" dirty="0">
                          <a:solidFill>
                            <a:schemeClr val="dk1"/>
                          </a:solidFill>
                          <a:effectLst/>
                          <a:latin typeface="Arial" panose="020B0604020202020204" pitchFamily="34" charset="0"/>
                          <a:ea typeface="+mn-ea"/>
                          <a:cs typeface="Arial" panose="020B0604020202020204" pitchFamily="34" charset="0"/>
                        </a:rPr>
                        <a:t>CRs to TSs 26.346, 26.247, 26.347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70% -&gt; </a:t>
                      </a:r>
                      <a:r>
                        <a:rPr lang="en-GB" sz="1000" b="0" kern="1200" noProof="0" dirty="0">
                          <a:solidFill>
                            <a:srgbClr val="0000FF"/>
                          </a:solidFill>
                          <a:latin typeface="Arial" panose="020B0604020202020204" pitchFamily="34" charset="0"/>
                          <a:ea typeface="+mn-ea"/>
                          <a:cs typeface="Arial" panose="020B0604020202020204" pitchFamily="34" charset="0"/>
                        </a:rPr>
                        <a:t>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SA#84 </a:t>
                      </a:r>
                      <a:r>
                        <a:rPr lang="en-GB" sz="1000" b="0" kern="1200" dirty="0">
                          <a:solidFill>
                            <a:srgbClr val="0000FF"/>
                          </a:solidFill>
                          <a:latin typeface="Arial" panose="020B0604020202020204" pitchFamily="34" charset="0"/>
                          <a:ea typeface="+mn-ea"/>
                          <a:cs typeface="Arial" panose="020B0604020202020204" pitchFamily="34" charset="0"/>
                        </a:rPr>
                        <a:t>-&gt; SA#85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i="0" u="sng" strike="noStrike" dirty="0">
                          <a:solidFill>
                            <a:srgbClr val="0000FF"/>
                          </a:solidFill>
                          <a:effectLst/>
                          <a:latin typeface="Arial" panose="020B0604020202020204" pitchFamily="34" charset="0"/>
                          <a:cs typeface="Arial" panose="020B0604020202020204" pitchFamily="34" charset="0"/>
                          <a:hlinkClick r:id="rId3"/>
                        </a:rPr>
                        <a:t>SP-190330</a:t>
                      </a:r>
                      <a:r>
                        <a:rPr lang="fr-FR" sz="1000" b="1" i="0" u="sng" strike="noStrike" dirty="0">
                          <a:solidFill>
                            <a:srgbClr val="0000FF"/>
                          </a:solidFill>
                          <a:effectLst/>
                          <a:latin typeface="Arial" panose="020B0604020202020204" pitchFamily="34" charset="0"/>
                          <a:cs typeface="Arial" panose="020B0604020202020204" pitchFamily="34" charset="0"/>
                        </a:rPr>
                        <a:t> </a:t>
                      </a:r>
                      <a:r>
                        <a:rPr lang="en-US" altLang="fr-FR" sz="1000" u="none" dirty="0">
                          <a:latin typeface="Arial" panose="020B0604020202020204" pitchFamily="34" charset="0"/>
                          <a:cs typeface="Arial" panose="020B0604020202020204" pitchFamily="34" charset="0"/>
                        </a:rPr>
                        <a:t>Revised WID on Service Interactivity (</a:t>
                      </a:r>
                      <a:r>
                        <a:rPr lang="en-US" altLang="fr-FR" sz="1000" u="none" dirty="0" err="1">
                          <a:latin typeface="Arial" panose="020B0604020202020204" pitchFamily="34" charset="0"/>
                          <a:cs typeface="Arial" panose="020B0604020202020204" pitchFamily="34" charset="0"/>
                        </a:rPr>
                        <a:t>SerInter</a:t>
                      </a:r>
                      <a:r>
                        <a:rPr lang="en-US" altLang="fr-FR" sz="1000" u="none" dirty="0">
                          <a:latin typeface="Arial" panose="020B0604020202020204" pitchFamily="34" charset="0"/>
                          <a:cs typeface="Arial" panose="020B0604020202020204" pitchFamily="34" charset="0"/>
                        </a:rPr>
                        <a:t>)</a:t>
                      </a:r>
                      <a:endParaRPr lang="fr-FR" altLang="fr-FR" sz="1000" u="none" dirty="0">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E_FLUS (Enhancements to Framework for Live Uplink Streaming)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TS 26.238</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TR 26.939</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45% -&gt; </a:t>
                      </a:r>
                      <a:r>
                        <a:rPr lang="en-GB" sz="1000" b="0" kern="1200" noProof="0" dirty="0">
                          <a:solidFill>
                            <a:srgbClr val="0000FF"/>
                          </a:solidFill>
                          <a:latin typeface="Arial" panose="020B0604020202020204" pitchFamily="34" charset="0"/>
                          <a:ea typeface="+mn-ea"/>
                          <a:cs typeface="Arial" panose="020B0604020202020204" pitchFamily="34" charset="0"/>
                        </a:rPr>
                        <a:t>55%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SA#85</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4"/>
                        </a:rPr>
                        <a:t>SP-190341</a:t>
                      </a:r>
                      <a:r>
                        <a:rPr lang="fr-FR" sz="1000" b="1" u="sng"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CRs to TS 26.238 &amp; TR 26.939 (Release 16) (E-FLUS)</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2472877702"/>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E2E_DELAY (Media Handling Aspects of RAN Delay Budget Reporting in MTSI)</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85% -&gt; </a:t>
                      </a:r>
                      <a:r>
                        <a:rPr lang="en-GB" sz="1000" b="0" kern="1200" noProof="0" dirty="0">
                          <a:solidFill>
                            <a:srgbClr val="0000FF"/>
                          </a:solidFill>
                          <a:latin typeface="Arial" panose="020B0604020202020204" pitchFamily="34" charset="0"/>
                          <a:ea typeface="+mn-ea"/>
                          <a:cs typeface="Arial" panose="020B0604020202020204" pitchFamily="34" charset="0"/>
                        </a:rPr>
                        <a:t>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SA#84</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5"/>
                        </a:rPr>
                        <a:t>SP-190339</a:t>
                      </a:r>
                      <a:r>
                        <a:rPr lang="fr-FR" sz="1000" dirty="0">
                          <a:latin typeface="Arial" panose="020B0604020202020204" pitchFamily="34" charset="0"/>
                          <a:cs typeface="Arial" panose="020B0604020202020204" pitchFamily="34" charset="0"/>
                        </a:rPr>
                        <a:t> </a:t>
                      </a:r>
                      <a:r>
                        <a:rPr lang="en-US" altLang="en-US" sz="1000" dirty="0">
                          <a:latin typeface="Arial" panose="020B0604020202020204" pitchFamily="34" charset="0"/>
                          <a:cs typeface="Arial" panose="020B0604020202020204" pitchFamily="34" charset="0"/>
                        </a:rPr>
                        <a:t>CRs to TS 26.114 (Release 16) (</a:t>
                      </a:r>
                      <a:r>
                        <a:rPr lang="en-US" altLang="en-US" sz="1000" dirty="0" err="1">
                          <a:latin typeface="Arial" panose="020B0604020202020204" pitchFamily="34" charset="0"/>
                          <a:cs typeface="Arial" panose="020B0604020202020204" pitchFamily="34" charset="0"/>
                        </a:rPr>
                        <a:t>MTSI_eMHI</a:t>
                      </a:r>
                      <a:r>
                        <a:rPr lang="en-US" altLang="en-US" sz="1000" dirty="0">
                          <a:latin typeface="Arial" panose="020B0604020202020204" pitchFamily="34" charset="0"/>
                          <a:cs typeface="Arial" panose="020B0604020202020204" pitchFamily="34" charset="0"/>
                        </a:rPr>
                        <a:t>, TEI16, 5G_MEDIA_MTSI_ext, E2E_DELAY)</a:t>
                      </a:r>
                    </a:p>
                  </a:txBody>
                  <a:tcPr marL="45733" marR="45733" marT="45742" marB="45742" anchor="ctr" horzOverflow="overflow"/>
                </a:tc>
                <a:extLst>
                  <a:ext uri="{0D108BD9-81ED-4DB2-BD59-A6C34878D82A}">
                    <a16:rowId xmlns:a16="http://schemas.microsoft.com/office/drawing/2014/main" val="1800077628"/>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5G_MEDIA_MTSI_ext (Media Handling Extensions for 5G Conversational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50% -&gt;</a:t>
                      </a:r>
                      <a:r>
                        <a:rPr lang="en-GB" sz="1000" b="0" kern="1200" noProof="0" dirty="0">
                          <a:solidFill>
                            <a:srgbClr val="0000FF"/>
                          </a:solidFill>
                          <a:latin typeface="Arial" panose="020B0604020202020204" pitchFamily="34" charset="0"/>
                          <a:ea typeface="+mn-ea"/>
                          <a:cs typeface="Arial" panose="020B0604020202020204" pitchFamily="34" charset="0"/>
                        </a:rPr>
                        <a:t> 75%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5"/>
                        </a:rPr>
                        <a:t>SP-190339</a:t>
                      </a:r>
                      <a:r>
                        <a:rPr lang="fr-FR" sz="1000" dirty="0">
                          <a:latin typeface="Arial" panose="020B0604020202020204" pitchFamily="34" charset="0"/>
                          <a:cs typeface="Arial" panose="020B0604020202020204" pitchFamily="34" charset="0"/>
                        </a:rPr>
                        <a:t> </a:t>
                      </a:r>
                      <a:r>
                        <a:rPr lang="en-US" altLang="en-US" sz="1000" dirty="0">
                          <a:latin typeface="Arial" panose="020B0604020202020204" pitchFamily="34" charset="0"/>
                          <a:cs typeface="Arial" panose="020B0604020202020204" pitchFamily="34" charset="0"/>
                        </a:rPr>
                        <a:t>CRs to TS 26.114 (Release 16) (</a:t>
                      </a:r>
                      <a:r>
                        <a:rPr lang="en-US" altLang="en-US" sz="1000" dirty="0" err="1">
                          <a:latin typeface="Arial" panose="020B0604020202020204" pitchFamily="34" charset="0"/>
                          <a:cs typeface="Arial" panose="020B0604020202020204" pitchFamily="34" charset="0"/>
                        </a:rPr>
                        <a:t>MTSI_eMHI</a:t>
                      </a:r>
                      <a:r>
                        <a:rPr lang="en-US" altLang="en-US" sz="1000" dirty="0">
                          <a:latin typeface="Arial" panose="020B0604020202020204" pitchFamily="34" charset="0"/>
                          <a:cs typeface="Arial" panose="020B0604020202020204" pitchFamily="34" charset="0"/>
                        </a:rPr>
                        <a:t>, TEI16, 5G_MEDIA_MTSI_ext, E2E_DELAY)</a:t>
                      </a:r>
                    </a:p>
                  </a:txBody>
                  <a:tcPr marL="45733" marR="45733" marT="45742" marB="45742" anchor="ctr" horzOverflow="overflow"/>
                </a:tc>
                <a:extLst>
                  <a:ext uri="{0D108BD9-81ED-4DB2-BD59-A6C34878D82A}">
                    <a16:rowId xmlns:a16="http://schemas.microsoft.com/office/drawing/2014/main" val="3473946629"/>
                  </a:ext>
                </a:extLst>
              </a:tr>
            </a:tbl>
          </a:graphicData>
        </a:graphic>
      </p:graphicFrame>
    </p:spTree>
    <p:extLst>
      <p:ext uri="{BB962C8B-B14F-4D97-AF65-F5344CB8AC3E}">
        <p14:creationId xmlns:p14="http://schemas.microsoft.com/office/powerpoint/2010/main" val="4060049500"/>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Rel-16 Work Items - 2</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3791811558"/>
              </p:ext>
            </p:extLst>
          </p:nvPr>
        </p:nvGraphicFramePr>
        <p:xfrm>
          <a:off x="446088" y="1323975"/>
          <a:ext cx="7810500" cy="422318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anose="020B0604020202020204" pitchFamily="34" charset="0"/>
                        <a:ea typeface="+mn-ea"/>
                        <a:cs typeface="Arial" panose="020B0604020202020204"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anose="020B0604020202020204" pitchFamily="34" charset="0"/>
                          <a:ea typeface="+mn-ea"/>
                          <a:cs typeface="Arial" panose="020B0604020202020204" pitchFamily="34" charset="0"/>
                        </a:rPr>
                        <a:t>Expected output</a:t>
                      </a:r>
                    </a:p>
                  </a:txBody>
                  <a:tcPr marL="45733" marR="45733" marT="45761" marB="45761"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anose="020B0604020202020204" pitchFamily="34" charset="0"/>
                        <a:ea typeface="+mn-ea"/>
                        <a:cs typeface="Arial" panose="020B0604020202020204" pitchFamily="34" charset="0"/>
                      </a:endParaRPr>
                    </a:p>
                  </a:txBody>
                  <a:tcPr marL="45733" marR="45733" marT="45725" marB="45725"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anose="020B0604020202020204" pitchFamily="34" charset="0"/>
                        <a:ea typeface="+mn-ea"/>
                        <a:cs typeface="Arial" panose="020B0604020202020204"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SA#84</a:t>
                      </a:r>
                      <a:endParaRPr lang="en-GB" sz="1000" b="1" kern="1200" noProof="0" dirty="0">
                        <a:solidFill>
                          <a:schemeClr val="accent3">
                            <a:lumMod val="50000"/>
                          </a:schemeClr>
                        </a:solidFill>
                        <a:latin typeface="Arial" panose="020B0604020202020204" pitchFamily="34" charset="0"/>
                        <a:ea typeface="+mn-ea"/>
                        <a:cs typeface="Arial" panose="020B0604020202020204" pitchFamily="34" charset="0"/>
                      </a:endParaRPr>
                    </a:p>
                  </a:txBody>
                  <a:tcPr marL="45733" marR="45733" marT="45761" marB="45761" anchor="ctr" horzOverflow="overflow"/>
                </a:tc>
                <a:extLst>
                  <a:ext uri="{0D108BD9-81ED-4DB2-BD59-A6C34878D82A}">
                    <a16:rowId xmlns:a16="http://schemas.microsoft.com/office/drawing/2014/main" val="10000"/>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CHEM (Coverage and Handoff Enhancements for Multimedia)</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TS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80% -&gt; </a:t>
                      </a:r>
                      <a:r>
                        <a:rPr lang="en-GB" sz="1000" b="0" kern="1200" noProof="0" dirty="0">
                          <a:solidFill>
                            <a:srgbClr val="0000FF"/>
                          </a:solidFill>
                          <a:latin typeface="Arial" panose="020B0604020202020204" pitchFamily="34" charset="0"/>
                          <a:ea typeface="+mn-ea"/>
                          <a:cs typeface="Arial" panose="020B0604020202020204" pitchFamily="34" charset="0"/>
                        </a:rPr>
                        <a:t>90%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SA#84 </a:t>
                      </a:r>
                      <a:r>
                        <a:rPr lang="en-GB" sz="1000" b="0" kern="1200" dirty="0">
                          <a:solidFill>
                            <a:srgbClr val="0000FF"/>
                          </a:solidFill>
                          <a:latin typeface="Arial" panose="020B0604020202020204" pitchFamily="34" charset="0"/>
                          <a:ea typeface="+mn-ea"/>
                          <a:cs typeface="Arial" panose="020B0604020202020204" pitchFamily="34" charset="0"/>
                        </a:rPr>
                        <a:t>-&gt; SA#85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MC_XMB (</a:t>
                      </a:r>
                      <a:r>
                        <a:rPr lang="en-US" altLang="en-US" sz="1000" dirty="0" err="1">
                          <a:latin typeface="Arial" panose="020B0604020202020204" pitchFamily="34" charset="0"/>
                          <a:cs typeface="Arial" panose="020B0604020202020204" pitchFamily="34" charset="0"/>
                        </a:rPr>
                        <a:t>MCData</a:t>
                      </a:r>
                      <a:r>
                        <a:rPr lang="en-US" altLang="en-US" sz="1000" dirty="0">
                          <a:latin typeface="Arial" panose="020B0604020202020204" pitchFamily="34" charset="0"/>
                          <a:cs typeface="Arial" panose="020B0604020202020204" pitchFamily="34" charset="0"/>
                        </a:rPr>
                        <a:t> File Distribution support over </a:t>
                      </a:r>
                      <a:r>
                        <a:rPr lang="en-US" altLang="en-US" sz="1000" dirty="0" err="1">
                          <a:latin typeface="Arial" panose="020B0604020202020204" pitchFamily="34" charset="0"/>
                          <a:cs typeface="Arial" panose="020B0604020202020204" pitchFamily="34" charset="0"/>
                        </a:rPr>
                        <a:t>xMB</a:t>
                      </a:r>
                      <a:r>
                        <a:rPr lang="en-US" altLang="en-US" sz="1000" dirty="0">
                          <a:latin typeface="Arial" panose="020B0604020202020204" pitchFamily="34" charset="0"/>
                          <a:cs typeface="Arial" panose="020B0604020202020204" pitchFamily="34" charset="0"/>
                        </a:rPr>
                        <a: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CRs to TS 26.348</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90% -&gt;</a:t>
                      </a:r>
                      <a:r>
                        <a:rPr lang="en-GB" sz="1000" b="0" kern="1200" noProof="0" dirty="0">
                          <a:solidFill>
                            <a:srgbClr val="0000FF"/>
                          </a:solidFill>
                          <a:latin typeface="Arial" panose="020B0604020202020204" pitchFamily="34" charset="0"/>
                          <a:ea typeface="+mn-ea"/>
                          <a:cs typeface="Arial" panose="020B0604020202020204" pitchFamily="34" charset="0"/>
                        </a:rPr>
                        <a:t>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SA#84</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3"/>
                        </a:rPr>
                        <a:t>SP-190340</a:t>
                      </a:r>
                      <a:r>
                        <a:rPr lang="fr-FR" sz="1000" b="1" u="sng" dirty="0">
                          <a:latin typeface="Arial" panose="020B0604020202020204" pitchFamily="34" charset="0"/>
                          <a:cs typeface="Arial" panose="020B0604020202020204" pitchFamily="34" charset="0"/>
                        </a:rPr>
                        <a:t> </a:t>
                      </a:r>
                      <a:r>
                        <a:rPr lang="en-US" sz="1000" dirty="0">
                          <a:latin typeface="Arial" panose="020B0604020202020204" pitchFamily="34" charset="0"/>
                          <a:cs typeface="Arial" panose="020B0604020202020204" pitchFamily="34" charset="0"/>
                        </a:rPr>
                        <a:t>CRs to TS 26.347 &amp; TS 26.348 (Release 16) (MC_XMB)</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3328277568"/>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panose="020B0604020202020204" pitchFamily="34" charset="0"/>
                          <a:cs typeface="Arial" panose="020B0604020202020204" pitchFamily="34" charset="0"/>
                        </a:rPr>
                        <a:t>5GMSA (5G Media streaming architecture)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New TS 26.501 5G Media Streaming (5GMS); general description and architecture</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50%-&gt;</a:t>
                      </a:r>
                      <a:r>
                        <a:rPr lang="en-GB" sz="1000" b="0" kern="1200" noProof="0" dirty="0">
                          <a:solidFill>
                            <a:srgbClr val="0000FF"/>
                          </a:solidFill>
                          <a:latin typeface="Arial" panose="020B0604020202020204" pitchFamily="34" charset="0"/>
                          <a:ea typeface="+mn-ea"/>
                          <a:cs typeface="Arial" panose="020B0604020202020204" pitchFamily="34" charset="0"/>
                        </a:rPr>
                        <a:t>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SA#84</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4"/>
                        </a:rPr>
                        <a:t>SP-190333</a:t>
                      </a:r>
                      <a:r>
                        <a:rPr lang="fr-FR" sz="1000"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 TS 26.501 5G Media Streaming (5GMS); General description and architecture (Release 16) v. 2.0.0 (5GMSA)</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3224743760"/>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panose="020B0604020202020204" pitchFamily="34" charset="0"/>
                          <a:cs typeface="Arial" panose="020B0604020202020204" pitchFamily="34" charset="0"/>
                        </a:rPr>
                        <a:t>EVS_FCNBE (EVS Floating-point Conformance for Non Bit-Exact)</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CR to 26.444 on inclusion of the conformance process for floating-point code in Clause 7</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25% -&gt;</a:t>
                      </a:r>
                      <a:r>
                        <a:rPr lang="en-GB" sz="1000" b="0" kern="1200" noProof="0" dirty="0">
                          <a:solidFill>
                            <a:srgbClr val="0000FF"/>
                          </a:solidFill>
                          <a:latin typeface="Arial" panose="020B0604020202020204" pitchFamily="34" charset="0"/>
                          <a:ea typeface="+mn-ea"/>
                          <a:cs typeface="Arial" panose="020B0604020202020204" pitchFamily="34" charset="0"/>
                        </a:rPr>
                        <a:t>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SA#85</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u="none" dirty="0">
                          <a:latin typeface="Arial" panose="020B0604020202020204" pitchFamily="34" charset="0"/>
                          <a:cs typeface="Arial" panose="020B0604020202020204" pitchFamily="34" charset="0"/>
                        </a:rPr>
                        <a:t>None</a:t>
                      </a:r>
                      <a:endParaRPr kumimoji="0" lang="en-GB"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45733" marR="45733" marT="45742" marB="45742" anchor="ctr" horzOverflow="overflow"/>
                </a:tc>
                <a:extLst>
                  <a:ext uri="{0D108BD9-81ED-4DB2-BD59-A6C34878D82A}">
                    <a16:rowId xmlns:a16="http://schemas.microsoft.com/office/drawing/2014/main" val="862811129"/>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a:latin typeface="Arial" panose="020B0604020202020204" pitchFamily="34" charset="0"/>
                          <a:cs typeface="Arial" panose="020B0604020202020204" pitchFamily="34" charset="0"/>
                        </a:rPr>
                        <a:t>TEI16 (Technical Enhancements and Improvements Rel-16)</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n/a</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n/a</a:t>
                      </a:r>
                      <a:endParaRPr lang="en-GB" sz="1000" b="0" kern="1200" noProof="0" dirty="0">
                        <a:solidFill>
                          <a:srgbClr val="0000FF"/>
                        </a:solidFill>
                        <a:latin typeface="Arial" panose="020B0604020202020204" pitchFamily="34" charset="0"/>
                        <a:ea typeface="+mn-ea"/>
                        <a:cs typeface="Arial" panose="020B0604020202020204" pitchFamily="34" charset="0"/>
                      </a:endParaRP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n/a</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5"/>
                        </a:rPr>
                        <a:t>SP-190339</a:t>
                      </a:r>
                      <a:r>
                        <a:rPr lang="fr-FR" sz="1000" dirty="0">
                          <a:latin typeface="Arial" panose="020B0604020202020204" pitchFamily="34" charset="0"/>
                          <a:cs typeface="Arial" panose="020B0604020202020204" pitchFamily="34" charset="0"/>
                        </a:rPr>
                        <a:t> </a:t>
                      </a:r>
                      <a:r>
                        <a:rPr lang="en-US" altLang="en-US" sz="1000" dirty="0">
                          <a:latin typeface="Arial" panose="020B0604020202020204" pitchFamily="34" charset="0"/>
                          <a:cs typeface="Arial" panose="020B0604020202020204" pitchFamily="34" charset="0"/>
                        </a:rPr>
                        <a:t>CRs to TS 26.114 (Release 16) (</a:t>
                      </a:r>
                      <a:r>
                        <a:rPr lang="en-US" altLang="en-US" sz="1000" dirty="0" err="1">
                          <a:latin typeface="Arial" panose="020B0604020202020204" pitchFamily="34" charset="0"/>
                          <a:cs typeface="Arial" panose="020B0604020202020204" pitchFamily="34" charset="0"/>
                        </a:rPr>
                        <a:t>MTSI_eMHI</a:t>
                      </a:r>
                      <a:r>
                        <a:rPr lang="en-US" altLang="en-US" sz="1000" dirty="0">
                          <a:latin typeface="Arial" panose="020B0604020202020204" pitchFamily="34" charset="0"/>
                          <a:cs typeface="Arial" panose="020B0604020202020204" pitchFamily="34" charset="0"/>
                        </a:rPr>
                        <a:t>, TEI16, 5G_MEDIA_MTSI_ext, E2E_DELAY)</a:t>
                      </a:r>
                    </a:p>
                  </a:txBody>
                  <a:tcPr marL="45733" marR="45733" marT="45742" marB="45742" anchor="ctr" horzOverflow="overflow"/>
                </a:tc>
                <a:extLst>
                  <a:ext uri="{0D108BD9-81ED-4DB2-BD59-A6C34878D82A}">
                    <a16:rowId xmlns:a16="http://schemas.microsoft.com/office/drawing/2014/main" val="191393071"/>
                  </a:ext>
                </a:extLst>
              </a:tr>
            </a:tbl>
          </a:graphicData>
        </a:graphic>
      </p:graphicFrame>
    </p:spTree>
    <p:extLst>
      <p:ext uri="{BB962C8B-B14F-4D97-AF65-F5344CB8AC3E}">
        <p14:creationId xmlns:p14="http://schemas.microsoft.com/office/powerpoint/2010/main" val="396764953"/>
      </p:ext>
    </p:extLst>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Work Items for Rel-17</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278383"/>
            <a:ext cx="8509000" cy="4998129"/>
          </a:xfrm>
        </p:spPr>
        <p:txBody>
          <a:bodyPr/>
          <a:lstStyle/>
          <a:p>
            <a:pPr>
              <a:lnSpc>
                <a:spcPct val="90000"/>
              </a:lnSpc>
              <a:spcBef>
                <a:spcPts val="1800"/>
              </a:spcBef>
            </a:pPr>
            <a:r>
              <a:rPr lang="fi-FI" altLang="en-US" sz="2400" dirty="0"/>
              <a:t> Rel-17 Work Items</a:t>
            </a:r>
          </a:p>
          <a:p>
            <a:pPr marL="400050" eaLnBrk="1" hangingPunct="1">
              <a:lnSpc>
                <a:spcPct val="90000"/>
              </a:lnSpc>
              <a:buFont typeface="Calibri" panose="020F0502020204030204" pitchFamily="34" charset="0"/>
              <a:buAutoNum type="arabicPeriod"/>
            </a:pPr>
            <a:r>
              <a:rPr lang="en-US" altLang="en-US" sz="1800" dirty="0" err="1"/>
              <a:t>IVAS_Codec</a:t>
            </a:r>
            <a:r>
              <a:rPr lang="en-US" altLang="en-US" sz="1800" dirty="0"/>
              <a:t> (EVS Codec Extension for Immersive Voice and Audio Services)</a:t>
            </a:r>
          </a:p>
          <a:p>
            <a:pPr marL="400050" eaLnBrk="1" hangingPunct="1">
              <a:lnSpc>
                <a:spcPct val="90000"/>
              </a:lnSpc>
              <a:buFont typeface="Calibri" panose="020F0502020204030204" pitchFamily="34" charset="0"/>
              <a:buAutoNum type="arabicPeriod"/>
            </a:pPr>
            <a:r>
              <a:rPr lang="en-US" altLang="en-US" sz="1800" dirty="0"/>
              <a:t>ITT4RT (Support of Immersive Teleconferencing and Telepresence for Remote Terminals) </a:t>
            </a:r>
          </a:p>
          <a:p>
            <a:pPr marL="400050" eaLnBrk="1" hangingPunct="1">
              <a:lnSpc>
                <a:spcPct val="90000"/>
              </a:lnSpc>
              <a:buFont typeface="Calibri" panose="020F0502020204030204" pitchFamily="34" charset="0"/>
              <a:buAutoNum type="arabicPeriod"/>
            </a:pPr>
            <a:r>
              <a:rPr lang="en-US" altLang="en-US" sz="1800" dirty="0"/>
              <a:t>ATIAS (Terminal Audio quality performance and Test methods for Immersive Audio Services)</a:t>
            </a:r>
          </a:p>
        </p:txBody>
      </p:sp>
    </p:spTree>
    <p:extLst>
      <p:ext uri="{BB962C8B-B14F-4D97-AF65-F5344CB8AC3E}">
        <p14:creationId xmlns:p14="http://schemas.microsoft.com/office/powerpoint/2010/main" val="3818413792"/>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IVAS_Codec</a:t>
            </a:r>
            <a:r>
              <a:rPr lang="en-US" altLang="en-US" sz="2800" dirty="0"/>
              <a:t> (EVS Codec Extension for Immersive Voice and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3067807"/>
          </a:xfrm>
        </p:spPr>
        <p:txBody>
          <a:bodyPr/>
          <a:lstStyle/>
          <a:p>
            <a:pPr>
              <a:lnSpc>
                <a:spcPct val="90000"/>
              </a:lnSpc>
              <a:spcBef>
                <a:spcPts val="1200"/>
              </a:spcBef>
            </a:pPr>
            <a:r>
              <a:rPr lang="en-US" altLang="en-US" sz="1400" dirty="0"/>
              <a:t>The overall objective of this work item is to develop a single general-purpose audio codec for immersive 4G and 5G services and applications including the VR use cases envisioned in 3GPP TR 26.918</a:t>
            </a:r>
          </a:p>
          <a:p>
            <a:pPr>
              <a:lnSpc>
                <a:spcPct val="90000"/>
              </a:lnSpc>
              <a:spcBef>
                <a:spcPts val="1200"/>
              </a:spcBef>
            </a:pPr>
            <a:r>
              <a:rPr lang="en-US" altLang="en-US" sz="1400" dirty="0"/>
              <a:t>At SA4#103,</a:t>
            </a:r>
          </a:p>
          <a:p>
            <a:pPr lvl="1">
              <a:lnSpc>
                <a:spcPct val="90000"/>
              </a:lnSpc>
              <a:spcBef>
                <a:spcPts val="1200"/>
              </a:spcBef>
            </a:pPr>
            <a:r>
              <a:rPr lang="en-US" altLang="en-US" sz="1100" dirty="0"/>
              <a:t>The Editor of permanent document IVAS-4 (IVAS Design Constraints) was changed from Mr. Bin Wang to Mr. Huan-</a:t>
            </a:r>
            <a:r>
              <a:rPr lang="en-US" altLang="en-US" sz="1100" dirty="0" err="1"/>
              <a:t>yu</a:t>
            </a:r>
            <a:r>
              <a:rPr lang="en-US" altLang="en-US" sz="1100" dirty="0"/>
              <a:t> </a:t>
            </a:r>
            <a:r>
              <a:rPr lang="en-US" altLang="en-US" sz="1100" dirty="0" err="1"/>
              <a:t>Su</a:t>
            </a:r>
            <a:r>
              <a:rPr lang="en-US" altLang="en-US" sz="1100" dirty="0"/>
              <a:t>.</a:t>
            </a:r>
          </a:p>
          <a:p>
            <a:pPr lvl="1">
              <a:lnSpc>
                <a:spcPct val="90000"/>
              </a:lnSpc>
              <a:spcBef>
                <a:spcPts val="1200"/>
              </a:spcBef>
            </a:pPr>
            <a:r>
              <a:rPr lang="en-US" altLang="en-US" sz="1100" dirty="0"/>
              <a:t>IVAS Design Constraints were progressed with IVAS rendering aspects, supported rendered output formats, non-rendered output formats, interface to external rendering, encoder interface, interface for rendered and non-rendered output and direct headphone presentation. A definition for “Binaural audio” was agreed.</a:t>
            </a:r>
          </a:p>
          <a:p>
            <a:pPr lvl="1">
              <a:lnSpc>
                <a:spcPct val="90000"/>
              </a:lnSpc>
              <a:spcBef>
                <a:spcPts val="1200"/>
              </a:spcBef>
            </a:pPr>
            <a:r>
              <a:rPr lang="en-US" altLang="en-US" sz="1100" dirty="0"/>
              <a:t>IVAS Usage Scenarios (IVAS-9) was amended.</a:t>
            </a:r>
          </a:p>
          <a:p>
            <a:pPr lvl="1">
              <a:lnSpc>
                <a:spcPct val="90000"/>
              </a:lnSpc>
              <a:spcBef>
                <a:spcPts val="1200"/>
              </a:spcBef>
            </a:pPr>
            <a:r>
              <a:rPr lang="en-US" altLang="en-US" sz="1100" dirty="0"/>
              <a:t>It was agreed to allow more meeting time to take place during ad hoc meetings preceding SA4 ordinary meetings.</a:t>
            </a:r>
          </a:p>
          <a:p>
            <a:pPr>
              <a:lnSpc>
                <a:spcPct val="90000"/>
              </a:lnSpc>
              <a:spcBef>
                <a:spcPts val="1200"/>
              </a:spcBef>
            </a:pPr>
            <a:r>
              <a:rPr lang="en-US" altLang="en-US" sz="1400" dirty="0"/>
              <a:t>WID: </a:t>
            </a:r>
            <a:r>
              <a:rPr lang="en-US" sz="1400" u="sng" dirty="0">
                <a:hlinkClick r:id="rId2"/>
              </a:rPr>
              <a:t>SP-170611</a:t>
            </a:r>
            <a:endParaRPr lang="en-US" altLang="en-US" sz="14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2574332682"/>
              </p:ext>
            </p:extLst>
          </p:nvPr>
        </p:nvGraphicFramePr>
        <p:xfrm>
          <a:off x="590550" y="4912674"/>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SA#84</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25% </a:t>
                      </a:r>
                      <a:r>
                        <a:rPr lang="en-GB" sz="1000" b="0" kern="1200" noProof="0" dirty="0">
                          <a:solidFill>
                            <a:srgbClr val="0000FF"/>
                          </a:solidFill>
                          <a:latin typeface="Arial "/>
                          <a:ea typeface="+mn-ea"/>
                          <a:cs typeface="Arial" pitchFamily="34" charset="0"/>
                        </a:rPr>
                        <a:t>-&gt; 30%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52465999"/>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ITT4RT (Support of Immersive Teleconferencing and Telepresence for Remote Terminals)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9"/>
            <a:ext cx="8388350" cy="2699998"/>
          </a:xfrm>
        </p:spPr>
        <p:txBody>
          <a:bodyPr/>
          <a:lstStyle/>
          <a:p>
            <a:pPr>
              <a:lnSpc>
                <a:spcPct val="90000"/>
              </a:lnSpc>
              <a:spcBef>
                <a:spcPts val="1200"/>
              </a:spcBef>
            </a:pPr>
            <a:r>
              <a:rPr lang="en-US" altLang="en-US" sz="1600" dirty="0"/>
              <a:t>The objective of this Work Item is to specify VR support in MTSI in TS 26.114 and IMS-based Telepresence in TS 26.223 to enable support of an immersive experience for remote terminals joining teleconferencing and telepresence sessions. For MTSI, the work is expected to enable scenarios with two-way audio and one-way immersive video, e.g., a remote single user wearing an HMD participating to a conference will send audio and optionally 2D video (e.g., of a presentation, screen sharing and/or a capture of the user itself), but receives stereo or immersive voice/audio and immersive video captured by an omnidirectional camera in a conference room connected to a fixed network.</a:t>
            </a:r>
          </a:p>
          <a:p>
            <a:pPr>
              <a:lnSpc>
                <a:spcPct val="90000"/>
              </a:lnSpc>
              <a:spcBef>
                <a:spcPts val="1200"/>
              </a:spcBef>
            </a:pPr>
            <a:r>
              <a:rPr lang="en-US" altLang="en-US" sz="1600" dirty="0"/>
              <a:t>At SA4#103, the Permanent Document was progressed with a use case on A 360-degree conference call via Media Resource Function (MRF) and Multi Conference Unit, including requirements, architecture and potential solution.</a:t>
            </a:r>
          </a:p>
          <a:p>
            <a:pPr>
              <a:lnSpc>
                <a:spcPct val="90000"/>
              </a:lnSpc>
              <a:spcBef>
                <a:spcPts val="1200"/>
              </a:spcBef>
            </a:pPr>
            <a:r>
              <a:rPr lang="en-US" altLang="en-US" sz="1600" dirty="0"/>
              <a:t>WID: </a:t>
            </a:r>
            <a:r>
              <a:rPr lang="en-US" sz="1600" u="sng" dirty="0">
                <a:hlinkClick r:id="rId2"/>
              </a:rPr>
              <a:t>SP-180985</a:t>
            </a:r>
            <a:endParaRPr lang="en-US" sz="1600" u="sng" dirty="0"/>
          </a:p>
          <a:p>
            <a:pPr>
              <a:lnSpc>
                <a:spcPct val="90000"/>
              </a:lnSpc>
              <a:spcBef>
                <a:spcPts val="1200"/>
              </a:spcBef>
            </a:pPr>
            <a:endParaRPr lang="en-US"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4047239194"/>
              </p:ext>
            </p:extLst>
          </p:nvPr>
        </p:nvGraphicFramePr>
        <p:xfrm>
          <a:off x="590550" y="4811697"/>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SA#84</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 </a:t>
                      </a:r>
                      <a:r>
                        <a:rPr lang="en-GB" sz="1000" b="0" kern="1200" noProof="0" dirty="0">
                          <a:solidFill>
                            <a:srgbClr val="0000FF"/>
                          </a:solidFill>
                          <a:latin typeface="Arial "/>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212292888"/>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ATIAS (Terminal Audio quality performance and Test methods for Immersive Audio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9"/>
            <a:ext cx="8388350" cy="2699998"/>
          </a:xfrm>
        </p:spPr>
        <p:txBody>
          <a:bodyPr/>
          <a:lstStyle/>
          <a:p>
            <a:pPr>
              <a:lnSpc>
                <a:spcPct val="90000"/>
              </a:lnSpc>
              <a:spcBef>
                <a:spcPts val="1200"/>
              </a:spcBef>
            </a:pPr>
            <a:endParaRPr lang="en-US" altLang="en-US" sz="1600" dirty="0"/>
          </a:p>
          <a:p>
            <a:pPr>
              <a:lnSpc>
                <a:spcPct val="90000"/>
              </a:lnSpc>
              <a:spcBef>
                <a:spcPts val="1200"/>
              </a:spcBef>
            </a:pPr>
            <a:r>
              <a:rPr lang="en-US" altLang="en-US" sz="1600" dirty="0"/>
              <a:t>The overall objective of this work item is to develop a set of test specifications similar to TS 26.131 and 26.132 for objective characterization of terminals for 3GPP immersive services. This covers both conversational services based on MTSI / telepresence and non-conversational services. The tests will be limited to the use of an acoustic or a digital / analog audio interface.</a:t>
            </a:r>
          </a:p>
          <a:p>
            <a:pPr>
              <a:lnSpc>
                <a:spcPct val="90000"/>
              </a:lnSpc>
              <a:spcBef>
                <a:spcPts val="1200"/>
              </a:spcBef>
            </a:pPr>
            <a:r>
              <a:rPr lang="en-US" altLang="en-US" sz="1600" dirty="0"/>
              <a:t>At SA4#103, a draft skeleton for TS 26.261 Terminal audio quality performance requirements for immersive audio services (ATIAS performance requirements) was agreed as basis for further work.</a:t>
            </a:r>
          </a:p>
          <a:p>
            <a:pPr>
              <a:lnSpc>
                <a:spcPct val="90000"/>
              </a:lnSpc>
              <a:spcBef>
                <a:spcPts val="1200"/>
              </a:spcBef>
            </a:pPr>
            <a:r>
              <a:rPr lang="en-US" altLang="en-US" sz="1600" dirty="0"/>
              <a:t>WID: </a:t>
            </a:r>
            <a:r>
              <a:rPr lang="fr-FR" sz="1600" u="sng" dirty="0">
                <a:hlinkClick r:id="rId2"/>
              </a:rPr>
              <a:t>SP-190040</a:t>
            </a:r>
            <a:endParaRPr lang="en-US" altLang="en-US" sz="1600" dirty="0"/>
          </a:p>
          <a:p>
            <a:pPr>
              <a:lnSpc>
                <a:spcPct val="90000"/>
              </a:lnSpc>
              <a:spcBef>
                <a:spcPts val="1200"/>
              </a:spcBef>
            </a:pPr>
            <a:endParaRPr lang="en-US" sz="1600" u="sng"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1118017152"/>
              </p:ext>
            </p:extLst>
          </p:nvPr>
        </p:nvGraphicFramePr>
        <p:xfrm>
          <a:off x="590550" y="4811697"/>
          <a:ext cx="7810500" cy="131224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182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SA#84</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06837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ATIAS (Terminal Audio quality performance and Test methods for Immersive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26.261 Terminal audio quality performance requirements for immersive audio services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68568247"/>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Rel-17 Work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931863" y="6083300"/>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3388883153"/>
              </p:ext>
            </p:extLst>
          </p:nvPr>
        </p:nvGraphicFramePr>
        <p:xfrm>
          <a:off x="446088" y="1323975"/>
          <a:ext cx="7810500" cy="3292096"/>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5934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Work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SA#84</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70148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IVAS_Codec</a:t>
                      </a:r>
                      <a:r>
                        <a:rPr lang="en-US" altLang="en-US" sz="1000" dirty="0">
                          <a:latin typeface="Arial "/>
                        </a:rPr>
                        <a:t> (EVS Codec Extension for Immersive Voice and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0" kern="1200" baseline="0" noProof="0" dirty="0">
                          <a:solidFill>
                            <a:schemeClr val="dk1"/>
                          </a:solidFill>
                          <a:effectLst/>
                          <a:latin typeface="Arial "/>
                          <a:ea typeface="+mn-ea"/>
                          <a:cs typeface="Arial" panose="020B0604020202020204" pitchFamily="34" charset="0"/>
                        </a:rPr>
                        <a:t>New set of 8 </a:t>
                      </a:r>
                      <a:r>
                        <a:rPr lang="fr-FR" sz="1000" b="0" kern="1200" baseline="0" noProof="0" dirty="0" err="1">
                          <a:solidFill>
                            <a:schemeClr val="dk1"/>
                          </a:solidFill>
                          <a:effectLst/>
                          <a:latin typeface="Arial "/>
                          <a:ea typeface="+mn-ea"/>
                          <a:cs typeface="Arial" panose="020B0604020202020204" pitchFamily="34" charset="0"/>
                        </a:rPr>
                        <a:t>TSs</a:t>
                      </a:r>
                      <a:r>
                        <a:rPr lang="fr-FR" sz="1000" b="0" kern="1200" baseline="0" noProof="0" dirty="0">
                          <a:solidFill>
                            <a:schemeClr val="dk1"/>
                          </a:solidFill>
                          <a:effectLst/>
                          <a:latin typeface="Arial "/>
                          <a:ea typeface="+mn-ea"/>
                          <a:cs typeface="Arial" panose="020B0604020202020204" pitchFamily="34" charset="0"/>
                        </a:rPr>
                        <a:t> and 1 TR on </a:t>
                      </a:r>
                      <a:r>
                        <a:rPr lang="en-US" sz="1000" b="0" kern="1200" baseline="0" noProof="0" dirty="0">
                          <a:solidFill>
                            <a:schemeClr val="dk1"/>
                          </a:solidFill>
                          <a:effectLst/>
                          <a:latin typeface="Arial "/>
                          <a:ea typeface="+mn-ea"/>
                          <a:cs typeface="Arial" panose="020B0604020202020204" pitchFamily="34" charset="0"/>
                        </a:rPr>
                        <a:t>Codec for Immersive Voice and Audio Services</a:t>
                      </a:r>
                    </a:p>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25% </a:t>
                      </a:r>
                      <a:r>
                        <a:rPr lang="en-GB" sz="1000" b="0" kern="1200" noProof="0" dirty="0">
                          <a:solidFill>
                            <a:srgbClr val="0000FF"/>
                          </a:solidFill>
                          <a:latin typeface="Arial "/>
                          <a:ea typeface="+mn-ea"/>
                          <a:cs typeface="Arial" pitchFamily="34" charset="0"/>
                        </a:rPr>
                        <a:t>-&gt; 30%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ITT4RT (Support of Immersive Teleconferencing and Telepresence for Remote Terminals)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CR to 26.114 and 26.223 on Support of Immersive Teleconferencing for Remote Terminals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5% </a:t>
                      </a:r>
                      <a:r>
                        <a:rPr lang="en-GB" sz="1000" b="0" kern="1200" noProof="0" dirty="0">
                          <a:solidFill>
                            <a:srgbClr val="0000FF"/>
                          </a:solidFill>
                          <a:latin typeface="Arial "/>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70148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ATIAS (Terminal Audio quality performance and Test methods for Immersive Audio Services)</a:t>
                      </a:r>
                      <a:endParaRPr lang="en-GB" altLang="en-US" sz="1000" dirty="0">
                        <a:latin typeface="Arial "/>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sz="1000" b="0" kern="1200" baseline="0" noProof="0" dirty="0">
                          <a:solidFill>
                            <a:schemeClr val="dk1"/>
                          </a:solidFill>
                          <a:effectLst/>
                          <a:latin typeface="Arial "/>
                          <a:ea typeface="+mn-ea"/>
                          <a:cs typeface="Arial" panose="020B0604020202020204" pitchFamily="34" charset="0"/>
                        </a:rPr>
                        <a:t>TS 26.261 Terminal audio quality performance requirements for immersive audio services</a:t>
                      </a: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SA#90</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2227894849"/>
                  </a:ext>
                </a:extLst>
              </a:tr>
            </a:tbl>
          </a:graphicData>
        </a:graphic>
      </p:graphicFrame>
    </p:spTree>
    <p:extLst>
      <p:ext uri="{BB962C8B-B14F-4D97-AF65-F5344CB8AC3E}">
        <p14:creationId xmlns:p14="http://schemas.microsoft.com/office/powerpoint/2010/main" val="2348495412"/>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51828F9F-CDFD-4871-A17D-5DF959513933}"/>
              </a:ext>
            </a:extLst>
          </p:cNvPr>
          <p:cNvSpPr>
            <a:spLocks noGrp="1"/>
          </p:cNvSpPr>
          <p:nvPr>
            <p:ph type="title"/>
          </p:nvPr>
        </p:nvSpPr>
        <p:spPr/>
        <p:txBody>
          <a:bodyPr/>
          <a:lstStyle/>
          <a:p>
            <a:r>
              <a:rPr lang="en-US" altLang="en-US" dirty="0"/>
              <a:t>List of SA4 Study Items</a:t>
            </a:r>
          </a:p>
        </p:txBody>
      </p:sp>
      <p:sp>
        <p:nvSpPr>
          <p:cNvPr id="17411" name="Content Placeholder 2">
            <a:extLst>
              <a:ext uri="{FF2B5EF4-FFF2-40B4-BE49-F238E27FC236}">
                <a16:creationId xmlns:a16="http://schemas.microsoft.com/office/drawing/2014/main" id="{ADAF3CCD-04E1-43B3-9249-8E75D8C90624}"/>
              </a:ext>
            </a:extLst>
          </p:cNvPr>
          <p:cNvSpPr>
            <a:spLocks noGrp="1"/>
          </p:cNvSpPr>
          <p:nvPr>
            <p:ph idx="1"/>
          </p:nvPr>
        </p:nvSpPr>
        <p:spPr>
          <a:xfrm>
            <a:off x="488950" y="1435100"/>
            <a:ext cx="8509000" cy="4445000"/>
          </a:xfrm>
        </p:spPr>
        <p:txBody>
          <a:bodyPr/>
          <a:lstStyle/>
          <a:p>
            <a:pPr>
              <a:lnSpc>
                <a:spcPct val="90000"/>
              </a:lnSpc>
              <a:spcBef>
                <a:spcPts val="1800"/>
              </a:spcBef>
            </a:pPr>
            <a:r>
              <a:rPr lang="fi-FI" altLang="en-US" dirty="0"/>
              <a:t> Ongoing Study Items </a:t>
            </a:r>
          </a:p>
          <a:p>
            <a:pPr marL="400050" eaLnBrk="1" hangingPunct="1">
              <a:lnSpc>
                <a:spcPct val="90000"/>
              </a:lnSpc>
              <a:buFont typeface="Calibri" panose="020F0502020204030204" pitchFamily="34" charset="0"/>
              <a:buAutoNum type="arabicPeriod"/>
            </a:pPr>
            <a:r>
              <a:rPr lang="en-US" altLang="en-US" sz="2000" dirty="0" err="1"/>
              <a:t>FS_QoE_VR</a:t>
            </a:r>
            <a:r>
              <a:rPr lang="en-US" altLang="en-US" sz="2000" dirty="0"/>
              <a:t> (</a:t>
            </a:r>
            <a:r>
              <a:rPr lang="en-US" altLang="en-US" sz="2000" dirty="0" err="1"/>
              <a:t>QoE</a:t>
            </a:r>
            <a:r>
              <a:rPr lang="en-US" altLang="en-US" sz="2000" dirty="0"/>
              <a:t> metrics for VR) </a:t>
            </a:r>
            <a:r>
              <a:rPr lang="en-US" altLang="en-US" sz="2000" dirty="0">
                <a:solidFill>
                  <a:srgbClr val="00B050"/>
                </a:solidFill>
              </a:rPr>
              <a:t>– completed !</a:t>
            </a:r>
          </a:p>
          <a:p>
            <a:pPr marL="400050" eaLnBrk="1" hangingPunct="1">
              <a:lnSpc>
                <a:spcPct val="90000"/>
              </a:lnSpc>
              <a:buFont typeface="Calibri" panose="020F0502020204030204" pitchFamily="34" charset="0"/>
              <a:buAutoNum type="arabicPeriod"/>
            </a:pPr>
            <a:r>
              <a:rPr lang="en-US" altLang="en-US" sz="2000" dirty="0"/>
              <a:t>FS_mV2X (V2X Media Handling and Interaction)</a:t>
            </a:r>
          </a:p>
          <a:p>
            <a:pPr marL="400050" eaLnBrk="1" hangingPunct="1">
              <a:lnSpc>
                <a:spcPct val="90000"/>
              </a:lnSpc>
              <a:buFont typeface="Calibri" panose="020F0502020204030204" pitchFamily="34" charset="0"/>
              <a:buAutoNum type="arabicPeriod"/>
            </a:pPr>
            <a:r>
              <a:rPr lang="en-US" altLang="en-US" sz="2000" dirty="0" err="1"/>
              <a:t>FS_TyTraC</a:t>
            </a:r>
            <a:r>
              <a:rPr lang="en-US" altLang="en-US" sz="2000" dirty="0"/>
              <a:t> (Typical Traffic Characteristics of Media Services)</a:t>
            </a:r>
          </a:p>
          <a:p>
            <a:pPr marL="400050" eaLnBrk="1" hangingPunct="1">
              <a:lnSpc>
                <a:spcPct val="90000"/>
              </a:lnSpc>
              <a:buFont typeface="Calibri" panose="020F0502020204030204" pitchFamily="34" charset="0"/>
              <a:buAutoNum type="arabicPeriod"/>
            </a:pPr>
            <a:r>
              <a:rPr lang="en-US" altLang="en-US" sz="2000" dirty="0"/>
              <a:t>FS_XR5G (Study Item on </a:t>
            </a:r>
            <a:r>
              <a:rPr lang="en-US" altLang="en-US" sz="2000" dirty="0" err="1"/>
              <a:t>eXtended</a:t>
            </a:r>
            <a:r>
              <a:rPr lang="en-US" altLang="en-US" sz="2000" dirty="0"/>
              <a:t> Reality (XR) in 5G)</a:t>
            </a:r>
          </a:p>
          <a:p>
            <a:pPr marL="400050" eaLnBrk="1" hangingPunct="1">
              <a:lnSpc>
                <a:spcPct val="90000"/>
              </a:lnSpc>
              <a:buFont typeface="Calibri" panose="020F0502020204030204" pitchFamily="34" charset="0"/>
              <a:buAutoNum type="arabicPeriod"/>
            </a:pPr>
            <a:r>
              <a:rPr lang="en-US" altLang="en-US" sz="2000" dirty="0" err="1"/>
              <a:t>FS_ANTeM</a:t>
            </a:r>
            <a:r>
              <a:rPr lang="en-US" altLang="en-US" sz="2000" dirty="0"/>
              <a:t> (Study on ambient noise test methodology for evaluation of acoustic UE performance)</a:t>
            </a:r>
          </a:p>
          <a:p>
            <a:pPr marL="400050" eaLnBrk="1" hangingPunct="1">
              <a:lnSpc>
                <a:spcPct val="90000"/>
              </a:lnSpc>
              <a:buFont typeface="Calibri" panose="020F0502020204030204" pitchFamily="34" charset="0"/>
              <a:buAutoNum type="arabicPeriod"/>
            </a:pPr>
            <a:r>
              <a:rPr lang="en-US" sz="2000" dirty="0" err="1"/>
              <a:t>FS_HaNTE</a:t>
            </a:r>
            <a:r>
              <a:rPr lang="en-US" sz="2000" dirty="0"/>
              <a:t> (UEs Supporting Handset Mode with Non-Traditional Earpieces) </a:t>
            </a:r>
            <a:endParaRPr lang="en-US" altLang="en-US" sz="2000" dirty="0"/>
          </a:p>
          <a:p>
            <a:pPr marL="800100" lvl="1" indent="-342900" eaLnBrk="1" hangingPunct="1">
              <a:lnSpc>
                <a:spcPct val="90000"/>
              </a:lnSpc>
              <a:buFont typeface="Calibri" panose="020F0502020204030204" pitchFamily="34" charset="0"/>
              <a:buAutoNum type="arabicPeriod"/>
            </a:pPr>
            <a:endParaRPr lang="en-US" altLang="en-US" sz="1600" dirty="0"/>
          </a:p>
        </p:txBody>
      </p:sp>
    </p:spTree>
    <p:extLst>
      <p:ext uri="{BB962C8B-B14F-4D97-AF65-F5344CB8AC3E}">
        <p14:creationId xmlns:p14="http://schemas.microsoft.com/office/powerpoint/2010/main" val="3047462350"/>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8550AEA7-08DE-4CA1-A127-137FD98918C0}"/>
              </a:ext>
            </a:extLst>
          </p:cNvPr>
          <p:cNvSpPr>
            <a:spLocks noGrp="1"/>
          </p:cNvSpPr>
          <p:nvPr>
            <p:ph type="title"/>
          </p:nvPr>
        </p:nvSpPr>
        <p:spPr>
          <a:xfrm>
            <a:off x="346075" y="193675"/>
            <a:ext cx="6970713" cy="1143000"/>
          </a:xfrm>
        </p:spPr>
        <p:txBody>
          <a:bodyPr/>
          <a:lstStyle/>
          <a:p>
            <a:pPr>
              <a:lnSpc>
                <a:spcPct val="90000"/>
              </a:lnSpc>
            </a:pPr>
            <a:r>
              <a:rPr lang="en-US" altLang="en-US" sz="2800" dirty="0" err="1"/>
              <a:t>FS_QoE_VR</a:t>
            </a:r>
            <a:r>
              <a:rPr lang="en-US" altLang="en-US" sz="2800" dirty="0"/>
              <a:t> (</a:t>
            </a:r>
            <a:r>
              <a:rPr lang="en-US" altLang="en-US" sz="2800" dirty="0" err="1"/>
              <a:t>QoE</a:t>
            </a:r>
            <a:r>
              <a:rPr lang="en-US" altLang="en-US" sz="2800" dirty="0"/>
              <a:t> metrics for VR) </a:t>
            </a:r>
            <a:br>
              <a:rPr lang="en-US" altLang="en-US" sz="2800" dirty="0"/>
            </a:br>
            <a:r>
              <a:rPr lang="en-US" altLang="en-US" sz="2800" dirty="0">
                <a:solidFill>
                  <a:srgbClr val="00B050"/>
                </a:solidFill>
              </a:rPr>
              <a:t>– completed !</a:t>
            </a:r>
          </a:p>
        </p:txBody>
      </p:sp>
      <p:sp>
        <p:nvSpPr>
          <p:cNvPr id="33795" name="Content Placeholder 2">
            <a:extLst>
              <a:ext uri="{FF2B5EF4-FFF2-40B4-BE49-F238E27FC236}">
                <a16:creationId xmlns:a16="http://schemas.microsoft.com/office/drawing/2014/main" id="{04CB04D9-2CCE-4888-A48D-B60EF405FD4C}"/>
              </a:ext>
            </a:extLst>
          </p:cNvPr>
          <p:cNvSpPr>
            <a:spLocks noGrp="1"/>
          </p:cNvSpPr>
          <p:nvPr>
            <p:ph idx="1"/>
          </p:nvPr>
        </p:nvSpPr>
        <p:spPr>
          <a:xfrm>
            <a:off x="485775" y="1658938"/>
            <a:ext cx="8388350" cy="2504689"/>
          </a:xfrm>
        </p:spPr>
        <p:txBody>
          <a:bodyPr/>
          <a:lstStyle/>
          <a:p>
            <a:pPr>
              <a:lnSpc>
                <a:spcPct val="90000"/>
              </a:lnSpc>
              <a:spcBef>
                <a:spcPts val="1200"/>
              </a:spcBef>
            </a:pPr>
            <a:r>
              <a:rPr lang="en-US" altLang="en-US" sz="1600" dirty="0"/>
              <a:t>The objective of this Study Item is to investigate the </a:t>
            </a:r>
            <a:r>
              <a:rPr lang="en-US" altLang="en-US" sz="1600" dirty="0" err="1"/>
              <a:t>QoE</a:t>
            </a:r>
            <a:r>
              <a:rPr lang="en-US" altLang="en-US" sz="1600" dirty="0"/>
              <a:t> parameters and metrics which may need to be reported by the client to the network for evaluation of VR user experience.</a:t>
            </a:r>
          </a:p>
          <a:p>
            <a:pPr eaLnBrk="1" fontAlgn="t" hangingPunct="1"/>
            <a:r>
              <a:rPr lang="en-US" altLang="en-US" sz="1600" dirty="0"/>
              <a:t>At SA4#103, TR 26.929 </a:t>
            </a:r>
            <a:r>
              <a:rPr lang="en-US" altLang="en-US" sz="1600" dirty="0" err="1"/>
              <a:t>QoE</a:t>
            </a:r>
            <a:r>
              <a:rPr lang="en-US" altLang="en-US" sz="1600" dirty="0"/>
              <a:t> parameters and metrics relevant to the Virtual Reality user experience (Release 16), v. 1.0.0 was progressed with </a:t>
            </a:r>
            <a:r>
              <a:rPr lang="en-GB" altLang="en-US" sz="1600" dirty="0"/>
              <a:t>a</a:t>
            </a:r>
            <a:r>
              <a:rPr lang="en-GB" sz="1600" dirty="0"/>
              <a:t>dded MPEG Immersive Media Metrics, introduction and conclusions. T</a:t>
            </a:r>
            <a:r>
              <a:rPr lang="en-US" sz="1600" dirty="0"/>
              <a:t>o facilitate a timely development of VR metrics, it is recommended that a normative work item is started. The TR was </a:t>
            </a:r>
            <a:r>
              <a:rPr lang="en-US" altLang="en-US" sz="1600" dirty="0"/>
              <a:t>agreed to be sent for approval and a new normative WID prepared (see new WIDs clause).</a:t>
            </a:r>
          </a:p>
          <a:p>
            <a:pPr>
              <a:lnSpc>
                <a:spcPct val="90000"/>
              </a:lnSpc>
              <a:spcBef>
                <a:spcPts val="1200"/>
              </a:spcBef>
            </a:pPr>
            <a:r>
              <a:rPr lang="en-GB" altLang="en-US" sz="1600" dirty="0">
                <a:cs typeface="Arial" panose="020B0604020202020204" pitchFamily="34" charset="0"/>
              </a:rPr>
              <a:t>WID: </a:t>
            </a:r>
            <a:r>
              <a:rPr lang="fr-FR" altLang="fr-FR" sz="1600" u="sng" dirty="0">
                <a:hlinkClick r:id="rId2"/>
              </a:rPr>
              <a:t>SP-170614</a:t>
            </a:r>
            <a:endParaRPr lang="fr-FR" altLang="fr-FR" sz="1600" u="sng" dirty="0"/>
          </a:p>
          <a:p>
            <a:pPr>
              <a:lnSpc>
                <a:spcPct val="90000"/>
              </a:lnSpc>
              <a:spcBef>
                <a:spcPts val="1200"/>
              </a:spcBef>
            </a:pPr>
            <a:endParaRPr lang="fr-FR" altLang="en-US" sz="1600" u="sng" dirty="0">
              <a:cs typeface="Arial" panose="020B0604020202020204" pitchFamily="34" charset="0"/>
            </a:endParaRPr>
          </a:p>
        </p:txBody>
      </p:sp>
      <p:graphicFrame>
        <p:nvGraphicFramePr>
          <p:cNvPr id="5" name="Table 4">
            <a:extLst>
              <a:ext uri="{FF2B5EF4-FFF2-40B4-BE49-F238E27FC236}">
                <a16:creationId xmlns:a16="http://schemas.microsoft.com/office/drawing/2014/main" id="{59AFEB83-E819-4F82-A8EA-5E7F8AFCD3D8}"/>
              </a:ext>
            </a:extLst>
          </p:cNvPr>
          <p:cNvGraphicFramePr>
            <a:graphicFrameLocks noGrp="1"/>
          </p:cNvGraphicFramePr>
          <p:nvPr>
            <p:extLst>
              <p:ext uri="{D42A27DB-BD31-4B8C-83A1-F6EECF244321}">
                <p14:modId xmlns:p14="http://schemas.microsoft.com/office/powerpoint/2010/main" val="299150004"/>
              </p:ext>
            </p:extLst>
          </p:nvPr>
        </p:nvGraphicFramePr>
        <p:xfrm>
          <a:off x="590550" y="4917616"/>
          <a:ext cx="7810500" cy="12498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SA#84</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latin typeface="Arial" panose="020B0604020202020204" pitchFamily="34" charset="0"/>
                          <a:cs typeface="Arial" panose="020B0604020202020204" pitchFamily="34" charset="0"/>
                        </a:rPr>
                        <a:t>QoE</a:t>
                      </a:r>
                      <a:r>
                        <a:rPr lang="en-US" altLang="en-US" sz="1000" dirty="0">
                          <a:latin typeface="Arial" panose="020B0604020202020204" pitchFamily="34" charset="0"/>
                          <a:cs typeface="Arial" panose="020B0604020202020204" pitchFamily="34" charset="0"/>
                        </a:rPr>
                        <a:t> metrics for VR (</a:t>
                      </a:r>
                      <a:r>
                        <a:rPr lang="en-US" altLang="en-US" sz="1000" dirty="0" err="1">
                          <a:latin typeface="Arial" panose="020B0604020202020204" pitchFamily="34" charset="0"/>
                          <a:cs typeface="Arial" panose="020B0604020202020204" pitchFamily="34" charset="0"/>
                        </a:rPr>
                        <a:t>FS_QoE_VR</a:t>
                      </a:r>
                      <a:r>
                        <a:rPr lang="en-US" altLang="en-US" sz="1000" dirty="0">
                          <a:latin typeface="Arial" panose="020B0604020202020204" pitchFamily="34" charset="0"/>
                          <a:cs typeface="Arial" panose="020B0604020202020204" pitchFamily="34" charset="0"/>
                        </a:rPr>
                        <a:t>)</a:t>
                      </a:r>
                      <a:endParaRPr lang="en-GB" sz="1000" b="1" kern="1200" noProof="0" dirty="0">
                        <a:solidFill>
                          <a:schemeClr val="accent3">
                            <a:lumMod val="50000"/>
                          </a:schemeClr>
                        </a:solidFill>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TR 26.929 </a:t>
                      </a:r>
                      <a:r>
                        <a:rPr lang="en-US" altLang="en-US" sz="1000" dirty="0" err="1">
                          <a:latin typeface="Arial" panose="020B0604020202020204" pitchFamily="34" charset="0"/>
                          <a:cs typeface="Arial" panose="020B0604020202020204" pitchFamily="34" charset="0"/>
                        </a:rPr>
                        <a:t>QoE</a:t>
                      </a:r>
                      <a:r>
                        <a:rPr lang="en-US" altLang="en-US" sz="1000" dirty="0">
                          <a:latin typeface="Arial" panose="020B0604020202020204" pitchFamily="34" charset="0"/>
                          <a:cs typeface="Arial" panose="020B0604020202020204" pitchFamily="34" charset="0"/>
                        </a:rPr>
                        <a:t> parameters and metrics relevant to the Virtual Reality (VR) user experience</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55% </a:t>
                      </a:r>
                      <a:r>
                        <a:rPr lang="en-GB" sz="1000" b="0" kern="1200" noProof="0" dirty="0">
                          <a:solidFill>
                            <a:srgbClr val="0000FF"/>
                          </a:solidFill>
                          <a:latin typeface="Arial" panose="020B0604020202020204" pitchFamily="34" charset="0"/>
                          <a:ea typeface="+mn-ea"/>
                          <a:cs typeface="Arial" panose="020B0604020202020204"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SA#84</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3"/>
                        </a:rPr>
                        <a:t>SP-190334</a:t>
                      </a:r>
                      <a:r>
                        <a:rPr lang="fr-FR" sz="1000" b="1" u="sng"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 TR 26.929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QoE</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parameters and metrics relevant to the Virtual Reality (VR) user experience (Release 16) v. 1.0.0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FS_QoE_VR</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33816" name="TextBox 1">
            <a:extLst>
              <a:ext uri="{FF2B5EF4-FFF2-40B4-BE49-F238E27FC236}">
                <a16:creationId xmlns:a16="http://schemas.microsoft.com/office/drawing/2014/main" id="{A1B083F2-A098-4947-856E-1613DCB5581A}"/>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98006618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6" name="Content Placeholder 2">
            <a:extLst>
              <a:ext uri="{FF2B5EF4-FFF2-40B4-BE49-F238E27FC236}">
                <a16:creationId xmlns:a16="http://schemas.microsoft.com/office/drawing/2014/main" id="{A2A16DF0-7A6B-4B84-AE6D-68DA0EB56C5A}"/>
              </a:ext>
            </a:extLst>
          </p:cNvPr>
          <p:cNvSpPr txBox="1">
            <a:spLocks/>
          </p:cNvSpPr>
          <p:nvPr/>
        </p:nvSpPr>
        <p:spPr bwMode="auto">
          <a:xfrm>
            <a:off x="479425" y="1335088"/>
            <a:ext cx="8477250" cy="415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90000"/>
              </a:lnSpc>
              <a:spcBef>
                <a:spcPts val="1800"/>
              </a:spcBef>
              <a:tabLst>
                <a:tab pos="2152650" algn="l"/>
                <a:tab pos="5118100" algn="l"/>
              </a:tabLst>
              <a:defRPr/>
            </a:pPr>
            <a:r>
              <a:rPr lang="fi-FI" sz="2200" kern="0" dirty="0"/>
              <a:t>SA4 officials:</a:t>
            </a:r>
          </a:p>
          <a:p>
            <a:pPr lvl="1">
              <a:lnSpc>
                <a:spcPct val="90000"/>
              </a:lnSpc>
              <a:spcBef>
                <a:spcPts val="400"/>
              </a:spcBef>
              <a:tabLst>
                <a:tab pos="2152650" algn="l"/>
                <a:tab pos="5118100" algn="l"/>
              </a:tabLst>
              <a:defRPr/>
            </a:pPr>
            <a:r>
              <a:rPr lang="fi-FI" sz="1800" kern="0" dirty="0"/>
              <a:t>Chairman: </a:t>
            </a:r>
            <a:r>
              <a:rPr lang="en-GB" sz="1800" kern="0" dirty="0"/>
              <a:t>Frédéric Gabin (Ericsson LM, ETSI)</a:t>
            </a:r>
            <a:endParaRPr lang="en-US" sz="1800" kern="0" dirty="0">
              <a:solidFill>
                <a:srgbClr val="FF0000"/>
              </a:solidFill>
            </a:endParaRPr>
          </a:p>
          <a:p>
            <a:pPr lvl="1">
              <a:lnSpc>
                <a:spcPct val="90000"/>
              </a:lnSpc>
              <a:spcBef>
                <a:spcPts val="400"/>
              </a:spcBef>
              <a:tabLst>
                <a:tab pos="2152650" algn="l"/>
                <a:tab pos="5118100" algn="l"/>
              </a:tabLst>
              <a:defRPr/>
            </a:pPr>
            <a:r>
              <a:rPr lang="fi-FI" sz="1800" kern="0" dirty="0"/>
              <a:t>Vice Chairmen: </a:t>
            </a:r>
          </a:p>
          <a:p>
            <a:pPr lvl="2">
              <a:lnSpc>
                <a:spcPct val="90000"/>
              </a:lnSpc>
              <a:spcBef>
                <a:spcPts val="200"/>
              </a:spcBef>
              <a:tabLst>
                <a:tab pos="2152650" algn="l"/>
                <a:tab pos="5118100" algn="l"/>
              </a:tabLst>
              <a:defRPr/>
            </a:pPr>
            <a:r>
              <a:rPr lang="fi-FI" sz="1600" kern="0" dirty="0"/>
              <a:t>Nikolai Leung (Qualcomm Incorporated, ATIS)</a:t>
            </a:r>
            <a:endParaRPr lang="fi-FI" sz="1600" kern="0" dirty="0">
              <a:solidFill>
                <a:srgbClr val="FF0000"/>
              </a:solidFill>
            </a:endParaRPr>
          </a:p>
          <a:p>
            <a:pPr lvl="2">
              <a:lnSpc>
                <a:spcPct val="90000"/>
              </a:lnSpc>
              <a:spcBef>
                <a:spcPts val="200"/>
              </a:spcBef>
              <a:tabLst>
                <a:tab pos="2152650" algn="l"/>
                <a:tab pos="5118100" algn="l"/>
              </a:tabLst>
              <a:defRPr/>
            </a:pPr>
            <a:r>
              <a:rPr lang="en-GB" sz="1600" dirty="0"/>
              <a:t>Gilles </a:t>
            </a:r>
            <a:r>
              <a:rPr lang="en-GB" sz="1600" dirty="0" err="1"/>
              <a:t>Teniou</a:t>
            </a:r>
            <a:r>
              <a:rPr lang="en-GB" sz="1600" dirty="0"/>
              <a:t> (ORANGE, ETSI)</a:t>
            </a:r>
            <a:endParaRPr lang="en-US" sz="1600" kern="0" dirty="0">
              <a:solidFill>
                <a:srgbClr val="FF0000"/>
              </a:solidFill>
            </a:endParaRPr>
          </a:p>
          <a:p>
            <a:pPr lvl="1">
              <a:lnSpc>
                <a:spcPct val="90000"/>
              </a:lnSpc>
              <a:spcBef>
                <a:spcPts val="400"/>
              </a:spcBef>
              <a:tabLst>
                <a:tab pos="2152650" algn="l"/>
                <a:tab pos="5118100" algn="l"/>
              </a:tabLst>
              <a:defRPr/>
            </a:pPr>
            <a:r>
              <a:rPr lang="fi-FI" sz="1800" kern="0" dirty="0"/>
              <a:t>Secretary: Paolo Usai (MCC Support)</a:t>
            </a:r>
          </a:p>
          <a:p>
            <a:pPr>
              <a:lnSpc>
                <a:spcPct val="90000"/>
              </a:lnSpc>
              <a:spcBef>
                <a:spcPts val="1800"/>
              </a:spcBef>
              <a:spcAft>
                <a:spcPts val="0"/>
              </a:spcAft>
              <a:tabLst>
                <a:tab pos="2152650" algn="l"/>
                <a:tab pos="5118100" algn="l"/>
              </a:tabLst>
              <a:defRPr/>
            </a:pPr>
            <a:r>
              <a:rPr lang="fi-FI" sz="2200" kern="0" dirty="0"/>
              <a:t>Sub Working Groups and their </a:t>
            </a:r>
            <a:r>
              <a:rPr lang="en-GB" sz="2200" kern="0" dirty="0"/>
              <a:t>Chairmen</a:t>
            </a:r>
          </a:p>
        </p:txBody>
      </p:sp>
      <p:graphicFrame>
        <p:nvGraphicFramePr>
          <p:cNvPr id="3" name="Table 2">
            <a:extLst>
              <a:ext uri="{FF2B5EF4-FFF2-40B4-BE49-F238E27FC236}">
                <a16:creationId xmlns:a16="http://schemas.microsoft.com/office/drawing/2014/main" id="{133C4F94-9324-43E5-9CD6-AC2A5CFB27D4}"/>
              </a:ext>
            </a:extLst>
          </p:cNvPr>
          <p:cNvGraphicFramePr>
            <a:graphicFrameLocks noGrp="1"/>
          </p:cNvGraphicFramePr>
          <p:nvPr>
            <p:extLst>
              <p:ext uri="{D42A27DB-BD31-4B8C-83A1-F6EECF244321}">
                <p14:modId xmlns:p14="http://schemas.microsoft.com/office/powerpoint/2010/main" val="956363525"/>
              </p:ext>
            </p:extLst>
          </p:nvPr>
        </p:nvGraphicFramePr>
        <p:xfrm>
          <a:off x="674688" y="4032733"/>
          <a:ext cx="7873999" cy="1260476"/>
        </p:xfrm>
        <a:graphic>
          <a:graphicData uri="http://schemas.openxmlformats.org/drawingml/2006/table">
            <a:tbl>
              <a:tblPr firstRow="1" bandRow="1">
                <a:tableStyleId>{5C22544A-7EE6-4342-B048-85BDC9FD1C3A}</a:tableStyleId>
              </a:tblPr>
              <a:tblGrid>
                <a:gridCol w="1449570">
                  <a:extLst>
                    <a:ext uri="{9D8B030D-6E8A-4147-A177-3AD203B41FA5}">
                      <a16:colId xmlns:a16="http://schemas.microsoft.com/office/drawing/2014/main" val="20000"/>
                    </a:ext>
                  </a:extLst>
                </a:gridCol>
                <a:gridCol w="1689463">
                  <a:extLst>
                    <a:ext uri="{9D8B030D-6E8A-4147-A177-3AD203B41FA5}">
                      <a16:colId xmlns:a16="http://schemas.microsoft.com/office/drawing/2014/main" val="20001"/>
                    </a:ext>
                  </a:extLst>
                </a:gridCol>
                <a:gridCol w="1898469">
                  <a:extLst>
                    <a:ext uri="{9D8B030D-6E8A-4147-A177-3AD203B41FA5}">
                      <a16:colId xmlns:a16="http://schemas.microsoft.com/office/drawing/2014/main" val="20002"/>
                    </a:ext>
                  </a:extLst>
                </a:gridCol>
                <a:gridCol w="1676454">
                  <a:extLst>
                    <a:ext uri="{9D8B030D-6E8A-4147-A177-3AD203B41FA5}">
                      <a16:colId xmlns:a16="http://schemas.microsoft.com/office/drawing/2014/main" val="20003"/>
                    </a:ext>
                  </a:extLst>
                </a:gridCol>
                <a:gridCol w="1160043">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mn-lt"/>
                          <a:cs typeface="Arial" panose="020B0604020202020204" pitchFamily="34" charset="0"/>
                        </a:rPr>
                        <a:t>Enhanced Voice Service (EVS) SWG</a:t>
                      </a:r>
                      <a:endParaRPr lang="en-US" sz="1200" dirty="0">
                        <a:latin typeface="+mn-lt"/>
                        <a:cs typeface="Arial" panose="020B0604020202020204" pitchFamily="34" charset="0"/>
                      </a:endParaRPr>
                    </a:p>
                  </a:txBody>
                  <a:tcPr marL="91454" marR="91454" marT="45636" marB="45636" anchor="ctr"/>
                </a:tc>
                <a:tc>
                  <a:txBody>
                    <a:bodyPr/>
                    <a:lstStyle/>
                    <a:p>
                      <a:pPr>
                        <a:lnSpc>
                          <a:spcPct val="90000"/>
                        </a:lnSpc>
                      </a:pPr>
                      <a:r>
                        <a:rPr lang="en-US" sz="1200" dirty="0">
                          <a:latin typeface="+mn-lt"/>
                          <a:cs typeface="Arial" panose="020B0604020202020204" pitchFamily="34" charset="0"/>
                        </a:rPr>
                        <a:t>Multicast-Broadcast-Streaming (MBS) SWG </a:t>
                      </a:r>
                    </a:p>
                  </a:txBody>
                  <a:tcPr marL="91454" marR="91454" marT="45636" marB="45636" anchor="ctr"/>
                </a:tc>
                <a:tc>
                  <a:txBody>
                    <a:bodyPr/>
                    <a:lstStyle/>
                    <a:p>
                      <a:pPr>
                        <a:lnSpc>
                          <a:spcPct val="90000"/>
                        </a:lnSpc>
                      </a:pPr>
                      <a:r>
                        <a:rPr lang="en-GB" sz="1200" dirty="0">
                          <a:latin typeface="+mn-lt"/>
                          <a:cs typeface="Arial" panose="020B0604020202020204" pitchFamily="34" charset="0"/>
                        </a:rPr>
                        <a:t>Multimedia Telephony</a:t>
                      </a:r>
                      <a:r>
                        <a:rPr lang="en-US" sz="1200" dirty="0">
                          <a:latin typeface="+mn-lt"/>
                          <a:cs typeface="Arial" panose="020B0604020202020204" pitchFamily="34" charset="0"/>
                        </a:rPr>
                        <a:t> Service for IMS (MTSI)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Speech Quality (SQ) SWG</a:t>
                      </a:r>
                    </a:p>
                  </a:txBody>
                  <a:tcPr marL="91454" marR="91454" marT="45636" marB="45636" anchor="ctr"/>
                </a:tc>
                <a:tc>
                  <a:txBody>
                    <a:bodyPr/>
                    <a:lstStyle/>
                    <a:p>
                      <a:pPr>
                        <a:lnSpc>
                          <a:spcPct val="90000"/>
                        </a:lnSpc>
                      </a:pPr>
                      <a:r>
                        <a:rPr lang="en-US" sz="1200" dirty="0">
                          <a:latin typeface="+mn-lt"/>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err="1">
                          <a:latin typeface="+mn-lt"/>
                          <a:cs typeface="Arial" panose="020B0604020202020204" pitchFamily="34" charset="0"/>
                        </a:rPr>
                        <a:t>Imre</a:t>
                      </a:r>
                      <a:r>
                        <a:rPr lang="en-GB" sz="1200" b="0" dirty="0">
                          <a:latin typeface="+mn-lt"/>
                          <a:cs typeface="Arial" panose="020B0604020202020204" pitchFamily="34" charset="0"/>
                        </a:rPr>
                        <a:t> </a:t>
                      </a:r>
                      <a:r>
                        <a:rPr lang="en-GB" sz="1200" b="0" dirty="0" err="1">
                          <a:latin typeface="+mn-lt"/>
                          <a:cs typeface="Arial" panose="020B0604020202020204" pitchFamily="34" charset="0"/>
                        </a:rPr>
                        <a:t>Varga</a:t>
                      </a:r>
                      <a:r>
                        <a:rPr lang="en-GB" sz="1200" b="0" dirty="0">
                          <a:latin typeface="+mn-lt"/>
                          <a:cs typeface="Arial" panose="020B0604020202020204" pitchFamily="34" charset="0"/>
                        </a:rPr>
                        <a:t> (Qualcomm CDMA Technologies, ETSI)</a:t>
                      </a:r>
                      <a:endParaRPr lang="en-US" sz="1200" b="1"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Frédéric </a:t>
                      </a:r>
                      <a:r>
                        <a:rPr lang="en-GB" sz="1200" b="0" dirty="0">
                          <a:latin typeface="+mn-lt"/>
                          <a:cs typeface="Arial" panose="020B0604020202020204" pitchFamily="34" charset="0"/>
                        </a:rPr>
                        <a:t>Gabin (</a:t>
                      </a:r>
                      <a:r>
                        <a:rPr lang="en-US" sz="1200" b="0" dirty="0">
                          <a:latin typeface="+mn-lt"/>
                          <a:cs typeface="Arial" panose="020B0604020202020204" pitchFamily="34" charset="0"/>
                        </a:rPr>
                        <a:t>Ericsson LM, ETSI</a:t>
                      </a:r>
                      <a:r>
                        <a:rPr lang="en-GB" sz="1200" b="0" dirty="0">
                          <a:latin typeface="+mn-lt"/>
                          <a:cs typeface="Arial" panose="020B0604020202020204" pitchFamily="34" charset="0"/>
                        </a:rPr>
                        <a:t>) </a:t>
                      </a:r>
                      <a:endParaRPr lang="en-GB" sz="120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kern="1200" dirty="0">
                          <a:solidFill>
                            <a:schemeClr val="tx1"/>
                          </a:solidFill>
                          <a:effectLst/>
                          <a:latin typeface="+mn-lt"/>
                          <a:ea typeface="+mn-ea"/>
                          <a:cs typeface="+mn-cs"/>
                        </a:rPr>
                        <a:t>Nikolai Leung (Qualcomm Incorporated, ATIS</a:t>
                      </a:r>
                      <a:r>
                        <a:rPr lang="en-US" sz="1200" b="0" kern="1200" dirty="0">
                          <a:solidFill>
                            <a:schemeClr val="tx1"/>
                          </a:solidFill>
                          <a:effectLst/>
                          <a:latin typeface="+mn-lt"/>
                          <a:ea typeface="+mn-ea"/>
                          <a:cs typeface="+mn-cs"/>
                        </a:rPr>
                        <a:t>)</a:t>
                      </a:r>
                      <a:endParaRPr lang="en-US" sz="1200" b="0" dirty="0">
                        <a:solidFill>
                          <a:srgbClr val="FF0000"/>
                        </a:solidFill>
                        <a:latin typeface="+mn-lt"/>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Paolo </a:t>
                      </a:r>
                      <a:r>
                        <a:rPr lang="en-GB" sz="1200" b="0" dirty="0">
                          <a:latin typeface="+mn-lt"/>
                          <a:cs typeface="Arial" panose="020B0604020202020204" pitchFamily="34" charset="0"/>
                        </a:rPr>
                        <a:t>Usai</a:t>
                      </a:r>
                      <a:r>
                        <a:rPr lang="en-US" sz="1200" b="0" dirty="0">
                          <a:latin typeface="+mn-lt"/>
                          <a:cs typeface="Arial" panose="020B0604020202020204" pitchFamily="34" charset="0"/>
                        </a:rPr>
                        <a:t> (ETSI)</a:t>
                      </a: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mn-lt"/>
                          <a:cs typeface="Arial" panose="020B0604020202020204" pitchFamily="34" charset="0"/>
                        </a:rPr>
                        <a:t>Gilles </a:t>
                      </a:r>
                      <a:r>
                        <a:rPr lang="en-US" sz="1200" b="0" dirty="0" err="1">
                          <a:latin typeface="+mn-lt"/>
                          <a:cs typeface="Arial" panose="020B0604020202020204" pitchFamily="34" charset="0"/>
                        </a:rPr>
                        <a:t>Teniou</a:t>
                      </a:r>
                      <a:r>
                        <a:rPr lang="en-US" sz="1200" b="0" dirty="0">
                          <a:latin typeface="+mn-lt"/>
                          <a:cs typeface="Arial" panose="020B0604020202020204" pitchFamily="34" charset="0"/>
                        </a:rPr>
                        <a:t> (Orange, ETSI)</a:t>
                      </a:r>
                      <a:endParaRPr lang="fi-FI" sz="1200" b="0" dirty="0">
                        <a:latin typeface="+mn-lt"/>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FS_mV2X (V2X Media Handling and Interaction)</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556299"/>
            <a:ext cx="8388350" cy="3067807"/>
          </a:xfrm>
        </p:spPr>
        <p:txBody>
          <a:bodyPr/>
          <a:lstStyle/>
          <a:p>
            <a:pPr>
              <a:lnSpc>
                <a:spcPct val="90000"/>
              </a:lnSpc>
              <a:spcBef>
                <a:spcPts val="1200"/>
              </a:spcBef>
            </a:pPr>
            <a:r>
              <a:rPr lang="en-US" altLang="en-US" sz="1600" dirty="0"/>
              <a:t>The overall objective of this work item is to </a:t>
            </a:r>
            <a:r>
              <a:rPr lang="en-US" altLang="en-US" sz="1600" dirty="0" err="1"/>
              <a:t>analyse</a:t>
            </a:r>
            <a:r>
              <a:rPr lang="en-US" altLang="en-US" sz="1600" dirty="0"/>
              <a:t> the use cases of </a:t>
            </a:r>
            <a:r>
              <a:rPr lang="en-US" altLang="en-US" sz="1600" i="1" dirty="0"/>
              <a:t>Video data sharing for assisted and improved automated driving</a:t>
            </a:r>
            <a:r>
              <a:rPr lang="en-US" altLang="en-US" sz="1600" dirty="0"/>
              <a:t> (</a:t>
            </a:r>
            <a:r>
              <a:rPr lang="en-US" altLang="en-US" sz="1600" dirty="0" err="1"/>
              <a:t>VaD</a:t>
            </a:r>
            <a:r>
              <a:rPr lang="en-US" altLang="en-US" sz="1600" dirty="0"/>
              <a:t>) explained in TR 22.886 and their requirements in TS 22.186 in detail, to clarify the operation of advanced driving using networked visual information. The required procedures for media capture, compression, and transmission are investigated. We also study the possibility of using other types of media-related information 3GPP services can supply to vehicles, such as voice, audio, image, or graphics.</a:t>
            </a:r>
          </a:p>
          <a:p>
            <a:pPr>
              <a:lnSpc>
                <a:spcPct val="90000"/>
              </a:lnSpc>
              <a:spcBef>
                <a:spcPts val="1200"/>
              </a:spcBef>
            </a:pPr>
            <a:r>
              <a:rPr lang="en-US" altLang="en-US" sz="1600" dirty="0"/>
              <a:t>At SA4#103, Draft TR 26.985 Vehicle-to-everything (V2X); Media handling and interaction (Release 16), v. 0.9.0 was agreed as the basis for further work. It was updated with updated references, video operational variance, video level of adaptation control, and device considerations.</a:t>
            </a:r>
          </a:p>
          <a:p>
            <a:pPr>
              <a:lnSpc>
                <a:spcPct val="90000"/>
              </a:lnSpc>
              <a:spcBef>
                <a:spcPts val="1200"/>
              </a:spcBef>
            </a:pPr>
            <a:r>
              <a:rPr lang="en-GB" altLang="en-US" sz="1600" dirty="0">
                <a:cs typeface="Arial" panose="020B0604020202020204" pitchFamily="34" charset="0"/>
              </a:rPr>
              <a:t>WID: </a:t>
            </a:r>
            <a:r>
              <a:rPr lang="fr-FR" altLang="fr-FR" sz="1600" u="sng" dirty="0">
                <a:hlinkClick r:id="rId2"/>
              </a:rPr>
              <a:t>SP-170810</a:t>
            </a: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583336846"/>
              </p:ext>
            </p:extLst>
          </p:nvPr>
        </p:nvGraphicFramePr>
        <p:xfrm>
          <a:off x="590550" y="4912674"/>
          <a:ext cx="7810500" cy="9450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SA#84</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FS_mV2X (V2X Media Handling and Interaction)</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26.985 Vehicle-to-everything (V2X) media handling and interaction</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70% </a:t>
                      </a:r>
                      <a:r>
                        <a:rPr lang="en-GB" sz="1000" b="0" kern="1200" noProof="0" dirty="0">
                          <a:solidFill>
                            <a:srgbClr val="0000FF"/>
                          </a:solidFill>
                          <a:latin typeface="Arial "/>
                          <a:ea typeface="+mn-ea"/>
                          <a:cs typeface="Arial" pitchFamily="34" charset="0"/>
                        </a:rPr>
                        <a:t>-&gt; 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28712624"/>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FS_TyTraC</a:t>
            </a:r>
            <a:r>
              <a:rPr lang="en-US" altLang="en-US" sz="2800" dirty="0"/>
              <a:t> (Typical Traffic Characteristics of Media Services)</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099100"/>
            <a:ext cx="8388350" cy="3701500"/>
          </a:xfrm>
        </p:spPr>
        <p:txBody>
          <a:bodyPr/>
          <a:lstStyle/>
          <a:p>
            <a:pPr>
              <a:spcBef>
                <a:spcPts val="600"/>
              </a:spcBef>
              <a:defRPr/>
            </a:pPr>
            <a:r>
              <a:rPr lang="en-US" altLang="en-US" sz="1400" dirty="0"/>
              <a:t>Objectives:</a:t>
            </a:r>
          </a:p>
          <a:p>
            <a:pPr lvl="1">
              <a:spcBef>
                <a:spcPts val="600"/>
              </a:spcBef>
              <a:defRPr/>
            </a:pPr>
            <a:r>
              <a:rPr lang="en-US" altLang="en-US" sz="1100" dirty="0"/>
              <a:t>Collect current media centric Third-Party and Operator services characteristics;</a:t>
            </a:r>
          </a:p>
          <a:p>
            <a:pPr lvl="1">
              <a:spcBef>
                <a:spcPts val="600"/>
              </a:spcBef>
              <a:defRPr/>
            </a:pPr>
            <a:r>
              <a:rPr lang="en-US" altLang="en-US" sz="1100" dirty="0"/>
              <a:t>Collect the typical deployment characteristics today, such as bandwidth requirements;</a:t>
            </a:r>
          </a:p>
          <a:p>
            <a:pPr lvl="1">
              <a:spcBef>
                <a:spcPts val="600"/>
              </a:spcBef>
              <a:defRPr/>
            </a:pPr>
            <a:r>
              <a:rPr lang="en-US" altLang="en-US" sz="1100" dirty="0"/>
              <a:t>Provide an overview on technological developments;</a:t>
            </a:r>
          </a:p>
          <a:p>
            <a:pPr lvl="1">
              <a:spcBef>
                <a:spcPts val="600"/>
              </a:spcBef>
              <a:defRPr/>
            </a:pPr>
            <a:r>
              <a:rPr lang="en-US" altLang="en-US" sz="1100" dirty="0"/>
              <a:t>Provide a summary on typical characteristics and requirements for different media services on 3GPP networks;</a:t>
            </a:r>
          </a:p>
          <a:p>
            <a:pPr lvl="1">
              <a:spcBef>
                <a:spcPts val="600"/>
              </a:spcBef>
              <a:defRPr/>
            </a:pPr>
            <a:r>
              <a:rPr lang="en-US" altLang="en-US" sz="1100" dirty="0"/>
              <a:t>Identify the applicability of existing 5QIs for such services and potentially identify requirements for new 5QIs or QoS related parameters.</a:t>
            </a:r>
          </a:p>
          <a:p>
            <a:pPr>
              <a:lnSpc>
                <a:spcPct val="90000"/>
              </a:lnSpc>
              <a:spcBef>
                <a:spcPts val="1200"/>
              </a:spcBef>
            </a:pPr>
            <a:r>
              <a:rPr lang="en-US" altLang="en-US" sz="1400" dirty="0"/>
              <a:t>At SA4#103, TR 26.925 Typical traffic characteristics of media services on 3GPP networks, v. 0.3.0 was agreed as basis for future work. Additions include considerations on future media formats, transport protocols and additional references.</a:t>
            </a:r>
          </a:p>
          <a:p>
            <a:pPr>
              <a:lnSpc>
                <a:spcPct val="90000"/>
              </a:lnSpc>
              <a:spcBef>
                <a:spcPts val="1200"/>
              </a:spcBef>
            </a:pPr>
            <a:r>
              <a:rPr lang="en-US" altLang="en-US" sz="1400" dirty="0" err="1"/>
              <a:t>FS_TyTraC</a:t>
            </a:r>
            <a:r>
              <a:rPr lang="en-US" altLang="en-US" sz="1400" dirty="0"/>
              <a:t>: Template for Media Service Information Collection: </a:t>
            </a:r>
            <a:r>
              <a:rPr lang="en-US" altLang="en-US" sz="1400" dirty="0">
                <a:hlinkClick r:id="rId2"/>
              </a:rPr>
              <a:t>S4-181521</a:t>
            </a:r>
            <a:r>
              <a:rPr lang="en-US" altLang="en-US" sz="1400" dirty="0"/>
              <a:t> and online: </a:t>
            </a:r>
            <a:r>
              <a:rPr lang="en-US" altLang="en-US" sz="1400" dirty="0">
                <a:hlinkClick r:id="rId3"/>
              </a:rPr>
              <a:t>https://goo.gl/forms/3GeCpv2J6tIWn3O12</a:t>
            </a:r>
            <a:endParaRPr lang="en-US" altLang="en-US" sz="1400" dirty="0"/>
          </a:p>
          <a:p>
            <a:pPr>
              <a:lnSpc>
                <a:spcPct val="90000"/>
              </a:lnSpc>
              <a:spcBef>
                <a:spcPts val="1200"/>
              </a:spcBef>
            </a:pPr>
            <a:r>
              <a:rPr lang="en-GB" altLang="en-US" sz="1400" dirty="0">
                <a:cs typeface="Arial" panose="020B0604020202020204" pitchFamily="34" charset="0"/>
              </a:rPr>
              <a:t>WID: </a:t>
            </a:r>
            <a:r>
              <a:rPr lang="fr-FR" sz="1400" u="sng" dirty="0">
                <a:solidFill>
                  <a:srgbClr val="0000FF"/>
                </a:solidFill>
                <a:hlinkClick r:id="rId4"/>
              </a:rPr>
              <a:t>SP-180666</a:t>
            </a:r>
            <a:r>
              <a:rPr lang="fr-FR" sz="1400" dirty="0"/>
              <a:t> </a:t>
            </a:r>
            <a:endParaRPr lang="en-US" altLang="en-US" sz="14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202108408"/>
              </p:ext>
            </p:extLst>
          </p:nvPr>
        </p:nvGraphicFramePr>
        <p:xfrm>
          <a:off x="590550" y="4912674"/>
          <a:ext cx="7810500" cy="1097422"/>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SA#84</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FS_TyTraC</a:t>
                      </a:r>
                      <a:r>
                        <a:rPr lang="en-US" altLang="en-US" sz="1000" dirty="0">
                          <a:latin typeface="Arial "/>
                        </a:rPr>
                        <a:t> (Typical Traffic Characteristics of Media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26.925 Typical traffic characteristics of media services on 3GPP networks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45% </a:t>
                      </a:r>
                      <a:r>
                        <a:rPr lang="en-GB" sz="1000" b="0" kern="1200" noProof="0" dirty="0">
                          <a:solidFill>
                            <a:srgbClr val="0000FF"/>
                          </a:solidFill>
                          <a:latin typeface="Arial "/>
                          <a:ea typeface="+mn-ea"/>
                          <a:cs typeface="Arial" pitchFamily="34" charset="0"/>
                        </a:rPr>
                        <a:t>-&gt; 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5"/>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833644569"/>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a:t>FS_XR5G (Study Item on </a:t>
            </a:r>
            <a:r>
              <a:rPr lang="en-US" altLang="en-US" sz="2800" dirty="0" err="1"/>
              <a:t>eXtended</a:t>
            </a:r>
            <a:r>
              <a:rPr lang="en-US" altLang="en-US" sz="2800" dirty="0"/>
              <a:t> Reality (XR) in 5G)</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8"/>
            <a:ext cx="8388350" cy="2726631"/>
          </a:xfrm>
        </p:spPr>
        <p:txBody>
          <a:bodyPr/>
          <a:lstStyle/>
          <a:p>
            <a:pPr>
              <a:lnSpc>
                <a:spcPct val="90000"/>
              </a:lnSpc>
              <a:spcBef>
                <a:spcPts val="1200"/>
              </a:spcBef>
            </a:pPr>
            <a:r>
              <a:rPr lang="en-GB" sz="1600" dirty="0"/>
              <a:t>The objective of this Study Item is to investigate the relevance of Augmented and Extended Reality in the context of 3GPP </a:t>
            </a:r>
          </a:p>
          <a:p>
            <a:pPr>
              <a:lnSpc>
                <a:spcPct val="90000"/>
              </a:lnSpc>
              <a:spcBef>
                <a:spcPts val="1200"/>
              </a:spcBef>
            </a:pPr>
            <a:r>
              <a:rPr lang="en-GB" sz="1600" dirty="0"/>
              <a:t>At SA4#103</a:t>
            </a:r>
          </a:p>
          <a:p>
            <a:pPr lvl="1">
              <a:lnSpc>
                <a:spcPct val="90000"/>
              </a:lnSpc>
              <a:spcBef>
                <a:spcPts val="1200"/>
              </a:spcBef>
            </a:pPr>
            <a:r>
              <a:rPr lang="fr-FR" sz="1200" dirty="0"/>
              <a:t>The permanent document on XR5G, v0.4.0 </a:t>
            </a:r>
            <a:r>
              <a:rPr lang="en-US" sz="1200" dirty="0"/>
              <a:t>was agreed as basis for further work with addition of new references, updates on MPEG-I audio, </a:t>
            </a:r>
            <a:r>
              <a:rPr lang="en-US" sz="1200" dirty="0" err="1"/>
              <a:t>Khronos</a:t>
            </a:r>
            <a:r>
              <a:rPr lang="en-US" sz="1200" dirty="0"/>
              <a:t> </a:t>
            </a:r>
            <a:r>
              <a:rPr lang="en-US" sz="1200" dirty="0" err="1"/>
              <a:t>OpenXR</a:t>
            </a:r>
            <a:r>
              <a:rPr lang="en-US" sz="1200" dirty="0"/>
              <a:t>, W3C, ETSI, VRFI, GSMA AR/VR Cloud, CTA, on network and split rendering, XR distributed architecture, Volumetric Video Capture, and updates to use cases under consideration (after several telco reviews). </a:t>
            </a:r>
          </a:p>
          <a:p>
            <a:pPr lvl="1">
              <a:lnSpc>
                <a:spcPct val="90000"/>
              </a:lnSpc>
              <a:spcBef>
                <a:spcPts val="1200"/>
              </a:spcBef>
            </a:pPr>
            <a:r>
              <a:rPr lang="en-US" sz="1200" dirty="0"/>
              <a:t>The TR 26.928 Extended Reality (XR) in 5G (Release 16), v0.4.0 was agreed as basis for further work with additions of a reference to the 3GPP SA1 TR 22.842: "Study on Network Controlled Interactive Service in 5GS“ and addition of all the completed use cases.</a:t>
            </a:r>
          </a:p>
          <a:p>
            <a:pPr lvl="1">
              <a:lnSpc>
                <a:spcPct val="90000"/>
              </a:lnSpc>
              <a:spcBef>
                <a:spcPts val="1200"/>
              </a:spcBef>
            </a:pPr>
            <a:r>
              <a:rPr lang="en-US" sz="1200" dirty="0"/>
              <a:t>An LS on Online Gaming party (To: SA1) was approved and several </a:t>
            </a:r>
            <a:r>
              <a:rPr lang="en-US" sz="1200" dirty="0" err="1"/>
              <a:t>telcos</a:t>
            </a:r>
            <a:r>
              <a:rPr lang="en-US" sz="1200" dirty="0"/>
              <a:t> scheduled.</a:t>
            </a:r>
            <a:endParaRPr lang="en-GB" sz="1200" dirty="0"/>
          </a:p>
          <a:p>
            <a:pPr>
              <a:lnSpc>
                <a:spcPct val="90000"/>
              </a:lnSpc>
              <a:spcBef>
                <a:spcPts val="1200"/>
              </a:spcBef>
            </a:pPr>
            <a:r>
              <a:rPr lang="en-GB" altLang="en-US" sz="1600" dirty="0">
                <a:cs typeface="Arial" panose="020B0604020202020204" pitchFamily="34" charset="0"/>
              </a:rPr>
              <a:t>WID: </a:t>
            </a:r>
            <a:r>
              <a:rPr lang="fr-FR" sz="1600" u="sng" dirty="0">
                <a:solidFill>
                  <a:srgbClr val="0000FF"/>
                </a:solidFill>
                <a:hlinkClick r:id="rId2"/>
              </a:rPr>
              <a:t>SP-180667</a:t>
            </a:r>
            <a:r>
              <a:rPr lang="fr-FR" sz="1600" dirty="0"/>
              <a:t> </a:t>
            </a:r>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966233707"/>
              </p:ext>
            </p:extLst>
          </p:nvPr>
        </p:nvGraphicFramePr>
        <p:xfrm>
          <a:off x="590550" y="4912674"/>
          <a:ext cx="7810500" cy="884237"/>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439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SA#84</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40313">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FS_XR5G (Study Item on </a:t>
                      </a:r>
                      <a:r>
                        <a:rPr lang="en-US" altLang="en-US" sz="1000" dirty="0" err="1">
                          <a:latin typeface="Arial "/>
                        </a:rPr>
                        <a:t>eXtended</a:t>
                      </a:r>
                      <a:r>
                        <a:rPr lang="en-US" altLang="en-US" sz="1000" dirty="0">
                          <a:latin typeface="Arial "/>
                        </a:rPr>
                        <a:t> Reality (XR) in 5G)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26.928 Extended Reality (XR) in 5G</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35% </a:t>
                      </a:r>
                      <a:r>
                        <a:rPr lang="en-GB" sz="1000" b="0" kern="1200" noProof="0" dirty="0">
                          <a:solidFill>
                            <a:srgbClr val="0000FF"/>
                          </a:solidFill>
                          <a:latin typeface="Arial "/>
                          <a:ea typeface="+mn-ea"/>
                          <a:cs typeface="Arial" pitchFamily="34" charset="0"/>
                        </a:rPr>
                        <a:t>-&gt; 45%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1598346576"/>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altLang="en-US" sz="2800" dirty="0" err="1"/>
              <a:t>FS_ANTeM</a:t>
            </a:r>
            <a:r>
              <a:rPr lang="en-US" altLang="en-US" sz="2800" dirty="0"/>
              <a:t> (Study on ambient noise test methodology for evaluation of acoustic UE performance)</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9"/>
            <a:ext cx="8388350" cy="2424790"/>
          </a:xfrm>
        </p:spPr>
        <p:txBody>
          <a:bodyPr/>
          <a:lstStyle/>
          <a:p>
            <a:pPr>
              <a:lnSpc>
                <a:spcPct val="90000"/>
              </a:lnSpc>
              <a:spcBef>
                <a:spcPts val="1200"/>
              </a:spcBef>
            </a:pPr>
            <a:r>
              <a:rPr lang="en-US" sz="1600" dirty="0"/>
              <a:t>This work item will investigate the differences between the two systems for noise simulation in handset mode. The goal is to evaluate if a revision of the existing test methodologies in TS 26.132 for speech quality in ambient noise conditions is needed and/or helps to increase reproduction accuracy. </a:t>
            </a:r>
            <a:endParaRPr lang="en-GB" sz="1600" dirty="0"/>
          </a:p>
          <a:p>
            <a:pPr>
              <a:lnSpc>
                <a:spcPct val="90000"/>
              </a:lnSpc>
              <a:spcBef>
                <a:spcPts val="1200"/>
              </a:spcBef>
            </a:pPr>
            <a:r>
              <a:rPr lang="en-GB" sz="1600" dirty="0"/>
              <a:t>At SA4#103 </a:t>
            </a:r>
          </a:p>
          <a:p>
            <a:pPr lvl="1">
              <a:lnSpc>
                <a:spcPct val="90000"/>
              </a:lnSpc>
              <a:spcBef>
                <a:spcPts val="1200"/>
              </a:spcBef>
            </a:pPr>
            <a:r>
              <a:rPr lang="en-US" sz="1200" dirty="0"/>
              <a:t>The test plan for a Round-Robin-Test - comparison of noise field simulations for handset mode was approved. An LS on Round-robin test plan for </a:t>
            </a:r>
            <a:r>
              <a:rPr lang="en-US" sz="1200" dirty="0" err="1"/>
              <a:t>FS_AnTEM</a:t>
            </a:r>
            <a:r>
              <a:rPr lang="en-US" sz="1200" dirty="0"/>
              <a:t> (To: CTIA CWPG Audio Group) was approved. Test results are expected to be submitted at SA4#104.</a:t>
            </a:r>
          </a:p>
          <a:p>
            <a:pPr lvl="1">
              <a:lnSpc>
                <a:spcPct val="90000"/>
              </a:lnSpc>
              <a:spcBef>
                <a:spcPts val="1200"/>
              </a:spcBef>
            </a:pPr>
            <a:r>
              <a:rPr lang="en-US" sz="1200" dirty="0"/>
              <a:t>The draft TR 26.921 Investigations on ambient noise reproduction systems for acoustic testing of terminals (Release 16) V0.2.0 was agreed as basis for further work. The updates relate to the analysis of the modified ambient noise playback systems.</a:t>
            </a:r>
            <a:endParaRPr lang="en-GB" sz="1200" dirty="0"/>
          </a:p>
          <a:p>
            <a:pPr>
              <a:lnSpc>
                <a:spcPct val="90000"/>
              </a:lnSpc>
              <a:spcBef>
                <a:spcPts val="1200"/>
              </a:spcBef>
            </a:pPr>
            <a:r>
              <a:rPr lang="en-GB" altLang="en-US" sz="1600" dirty="0">
                <a:cs typeface="Arial" panose="020B0604020202020204" pitchFamily="34" charset="0"/>
              </a:rPr>
              <a:t>WID: </a:t>
            </a:r>
            <a:r>
              <a:rPr lang="fr-FR" sz="1600" u="sng" dirty="0">
                <a:solidFill>
                  <a:srgbClr val="0000FF"/>
                </a:solidFill>
                <a:hlinkClick r:id="rId2"/>
              </a:rPr>
              <a:t>SP-180986</a:t>
            </a:r>
            <a:endParaRPr lang="fr-FR" sz="16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3191293566"/>
              </p:ext>
            </p:extLst>
          </p:nvPr>
        </p:nvGraphicFramePr>
        <p:xfrm>
          <a:off x="590550" y="4616388"/>
          <a:ext cx="7810500" cy="1551050"/>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26981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SA#84</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1281236">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FS_ANTeM</a:t>
                      </a:r>
                      <a:r>
                        <a:rPr lang="en-US" altLang="en-US" sz="1000" dirty="0">
                          <a:latin typeface="Arial "/>
                        </a:rPr>
                        <a:t> (Study on ambient noise test methodology for evaluation of acoustic UE performance)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26.921 Investigations on ambient noise reproduction systems for acoustic testing of terminals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646473066"/>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96DB7BD0-FBB1-4897-A50C-572440DCAF5C}"/>
              </a:ext>
            </a:extLst>
          </p:cNvPr>
          <p:cNvSpPr>
            <a:spLocks noGrp="1"/>
          </p:cNvSpPr>
          <p:nvPr>
            <p:ph type="title"/>
          </p:nvPr>
        </p:nvSpPr>
        <p:spPr>
          <a:xfrm>
            <a:off x="488950" y="193675"/>
            <a:ext cx="6827838" cy="1143000"/>
          </a:xfrm>
        </p:spPr>
        <p:txBody>
          <a:bodyPr/>
          <a:lstStyle/>
          <a:p>
            <a:pPr>
              <a:lnSpc>
                <a:spcPct val="90000"/>
              </a:lnSpc>
            </a:pPr>
            <a:r>
              <a:rPr lang="en-US" sz="2800" dirty="0" err="1"/>
              <a:t>FS_HaNTE</a:t>
            </a:r>
            <a:r>
              <a:rPr lang="en-US" sz="2800" dirty="0"/>
              <a:t> (UEs Supporting Handset Mode with Non-Traditional Earpieces) </a:t>
            </a:r>
            <a:endParaRPr lang="en-US" altLang="en-US" sz="2800" dirty="0">
              <a:solidFill>
                <a:srgbClr val="00B050"/>
              </a:solidFill>
            </a:endParaRPr>
          </a:p>
        </p:txBody>
      </p:sp>
      <p:sp>
        <p:nvSpPr>
          <p:cNvPr id="25603" name="Content Placeholder 2">
            <a:extLst>
              <a:ext uri="{FF2B5EF4-FFF2-40B4-BE49-F238E27FC236}">
                <a16:creationId xmlns:a16="http://schemas.microsoft.com/office/drawing/2014/main" id="{5180EAD3-7DCE-440D-AA7F-35981AE83BD8}"/>
              </a:ext>
            </a:extLst>
          </p:cNvPr>
          <p:cNvSpPr>
            <a:spLocks noGrp="1"/>
          </p:cNvSpPr>
          <p:nvPr>
            <p:ph idx="1"/>
          </p:nvPr>
        </p:nvSpPr>
        <p:spPr>
          <a:xfrm>
            <a:off x="485775" y="1658939"/>
            <a:ext cx="8388350" cy="2424790"/>
          </a:xfrm>
        </p:spPr>
        <p:txBody>
          <a:bodyPr/>
          <a:lstStyle/>
          <a:p>
            <a:pPr>
              <a:lnSpc>
                <a:spcPct val="90000"/>
              </a:lnSpc>
              <a:spcBef>
                <a:spcPts val="1200"/>
              </a:spcBef>
            </a:pPr>
            <a:r>
              <a:rPr lang="en-US" sz="1600" dirty="0"/>
              <a:t>UEs supporting handset mode communication without a traditional earpiece to produce sound are becoming available in the market, and 3GPP specs may require updates to allow for their testing. The objectives of this study are to conduct acoustic measurements and user studies on UEs featuring non-traditional earpieces  and determine whether current 3GPP test methods and test equipment are suitable.</a:t>
            </a:r>
          </a:p>
          <a:p>
            <a:pPr>
              <a:lnSpc>
                <a:spcPct val="90000"/>
              </a:lnSpc>
              <a:spcBef>
                <a:spcPts val="1200"/>
              </a:spcBef>
            </a:pPr>
            <a:r>
              <a:rPr lang="en-GB" sz="1600" dirty="0"/>
              <a:t>At SA4#103 </a:t>
            </a:r>
          </a:p>
          <a:p>
            <a:pPr lvl="1">
              <a:lnSpc>
                <a:spcPct val="90000"/>
              </a:lnSpc>
              <a:spcBef>
                <a:spcPts val="1200"/>
              </a:spcBef>
            </a:pPr>
            <a:r>
              <a:rPr lang="en-US" sz="1200" dirty="0"/>
              <a:t>The draft TR 26.801 UEs Supporting Handset Mode with Non-Traditional Earpieces, v. 0.0.2 was agreed as basis for further work. The updates relate to Handset positioning on head and torso simulator and also include editorial corrections.</a:t>
            </a:r>
          </a:p>
          <a:p>
            <a:pPr lvl="1">
              <a:lnSpc>
                <a:spcPct val="90000"/>
              </a:lnSpc>
              <a:spcBef>
                <a:spcPts val="1200"/>
              </a:spcBef>
            </a:pPr>
            <a:r>
              <a:rPr lang="fr-FR" sz="1200" dirty="0"/>
              <a:t>An LS on </a:t>
            </a:r>
            <a:r>
              <a:rPr lang="fr-FR" sz="1200" dirty="0" err="1"/>
              <a:t>handset</a:t>
            </a:r>
            <a:r>
              <a:rPr lang="fr-FR" sz="1200" dirty="0"/>
              <a:t> </a:t>
            </a:r>
            <a:r>
              <a:rPr lang="fr-FR" sz="1200" dirty="0" err="1"/>
              <a:t>positioning</a:t>
            </a:r>
            <a:r>
              <a:rPr lang="fr-FR" sz="1200" dirty="0"/>
              <a:t> for </a:t>
            </a:r>
            <a:r>
              <a:rPr lang="fr-FR" sz="1200" dirty="0" err="1"/>
              <a:t>acoustic</a:t>
            </a:r>
            <a:r>
              <a:rPr lang="fr-FR" sz="1200" dirty="0"/>
              <a:t> </a:t>
            </a:r>
            <a:r>
              <a:rPr lang="fr-FR" sz="1200" dirty="0" err="1"/>
              <a:t>measurements</a:t>
            </a:r>
            <a:r>
              <a:rPr lang="fr-FR" sz="1200" dirty="0"/>
              <a:t> (To: ITU-T SG12 Question 5, Cc: GSMA TSGVLR, ETSI TC STQ) </a:t>
            </a:r>
            <a:r>
              <a:rPr lang="fr-FR" sz="1200" dirty="0" err="1"/>
              <a:t>was</a:t>
            </a:r>
            <a:r>
              <a:rPr lang="fr-FR" sz="1200" dirty="0"/>
              <a:t> </a:t>
            </a:r>
            <a:r>
              <a:rPr lang="fr-FR" sz="1200" dirty="0" err="1"/>
              <a:t>approved</a:t>
            </a:r>
            <a:r>
              <a:rPr lang="fr-FR" sz="1200" dirty="0"/>
              <a:t> and a </a:t>
            </a:r>
            <a:r>
              <a:rPr lang="fr-FR" sz="1200" dirty="0" err="1"/>
              <a:t>telco</a:t>
            </a:r>
            <a:r>
              <a:rPr lang="fr-FR" sz="1200" dirty="0"/>
              <a:t> </a:t>
            </a:r>
            <a:r>
              <a:rPr lang="fr-FR" sz="1200" dirty="0" err="1"/>
              <a:t>was</a:t>
            </a:r>
            <a:r>
              <a:rPr lang="fr-FR" sz="1200" dirty="0"/>
              <a:t> </a:t>
            </a:r>
            <a:r>
              <a:rPr lang="fr-FR" sz="1200" dirty="0" err="1"/>
              <a:t>scheduled</a:t>
            </a:r>
            <a:r>
              <a:rPr lang="fr-FR" sz="1200" dirty="0"/>
              <a:t>.</a:t>
            </a:r>
            <a:endParaRPr lang="en-GB" sz="1200" dirty="0"/>
          </a:p>
          <a:p>
            <a:pPr>
              <a:lnSpc>
                <a:spcPct val="90000"/>
              </a:lnSpc>
              <a:spcBef>
                <a:spcPts val="1200"/>
              </a:spcBef>
            </a:pPr>
            <a:r>
              <a:rPr lang="en-GB" altLang="en-US" sz="1600" dirty="0">
                <a:cs typeface="Arial" panose="020B0604020202020204" pitchFamily="34" charset="0"/>
              </a:rPr>
              <a:t>WID: </a:t>
            </a:r>
            <a:r>
              <a:rPr lang="fr-FR" sz="1600" u="sng" dirty="0">
                <a:hlinkClick r:id="rId2"/>
              </a:rPr>
              <a:t>SP-190041</a:t>
            </a:r>
            <a:endParaRPr lang="fr-FR" sz="1600" dirty="0"/>
          </a:p>
          <a:p>
            <a:pPr>
              <a:lnSpc>
                <a:spcPct val="90000"/>
              </a:lnSpc>
              <a:spcBef>
                <a:spcPts val="1200"/>
              </a:spcBef>
            </a:pPr>
            <a:endParaRPr lang="en-US" altLang="en-US" sz="1600" dirty="0">
              <a:cs typeface="Arial" panose="020B0604020202020204" pitchFamily="34" charset="0"/>
            </a:endParaRPr>
          </a:p>
        </p:txBody>
      </p:sp>
      <p:graphicFrame>
        <p:nvGraphicFramePr>
          <p:cNvPr id="5" name="Table 4">
            <a:extLst>
              <a:ext uri="{FF2B5EF4-FFF2-40B4-BE49-F238E27FC236}">
                <a16:creationId xmlns:a16="http://schemas.microsoft.com/office/drawing/2014/main" id="{2BAABD49-FB61-47B4-9203-F477B5F8523C}"/>
              </a:ext>
            </a:extLst>
          </p:cNvPr>
          <p:cNvGraphicFramePr>
            <a:graphicFrameLocks noGrp="1"/>
          </p:cNvGraphicFramePr>
          <p:nvPr>
            <p:extLst>
              <p:ext uri="{D42A27DB-BD31-4B8C-83A1-F6EECF244321}">
                <p14:modId xmlns:p14="http://schemas.microsoft.com/office/powerpoint/2010/main" val="648354727"/>
              </p:ext>
            </p:extLst>
          </p:nvPr>
        </p:nvGraphicFramePr>
        <p:xfrm>
          <a:off x="590550" y="4765263"/>
          <a:ext cx="7810500" cy="1097374"/>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304925">
                  <a:extLst>
                    <a:ext uri="{9D8B030D-6E8A-4147-A177-3AD203B41FA5}">
                      <a16:colId xmlns:a16="http://schemas.microsoft.com/office/drawing/2014/main" val="20001"/>
                    </a:ext>
                  </a:extLst>
                </a:gridCol>
                <a:gridCol w="1047085">
                  <a:extLst>
                    <a:ext uri="{9D8B030D-6E8A-4147-A177-3AD203B41FA5}">
                      <a16:colId xmlns:a16="http://schemas.microsoft.com/office/drawing/2014/main" val="20002"/>
                    </a:ext>
                  </a:extLst>
                </a:gridCol>
                <a:gridCol w="1210340">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1416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kern="1200" noProof="0" dirty="0">
                          <a:latin typeface="Arial" panose="020B0604020202020204" pitchFamily="34" charset="0"/>
                          <a:cs typeface="Arial" panose="020B0604020202020204" pitchFamily="34" charset="0"/>
                        </a:rPr>
                        <a:t>Work Item</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b="1" kern="1200" noProof="0" dirty="0">
                          <a:solidFill>
                            <a:schemeClr val="bg1"/>
                          </a:solidFill>
                          <a:latin typeface="Arial" pitchFamily="34" charset="0"/>
                          <a:ea typeface="+mn-ea"/>
                          <a:cs typeface="Arial" pitchFamily="34" charset="0"/>
                        </a:rPr>
                        <a:t>Expected output</a:t>
                      </a:r>
                    </a:p>
                  </a:txBody>
                  <a:tcPr marL="45733" marR="45733" marT="45738" marB="45738" anchor="ctr"/>
                </a:tc>
                <a:tc>
                  <a:txBody>
                    <a:bodyPr/>
                    <a:lstStyle/>
                    <a:p>
                      <a:pPr>
                        <a:lnSpc>
                          <a:spcPct val="100000"/>
                        </a:lnSpc>
                        <a:spcBef>
                          <a:spcPts val="0"/>
                        </a:spcBef>
                        <a:spcAft>
                          <a:spcPts val="0"/>
                        </a:spcAft>
                      </a:pPr>
                      <a:r>
                        <a:rPr lang="fi-FI" sz="1000" kern="1200" dirty="0">
                          <a:latin typeface="Arial" panose="020B0604020202020204" pitchFamily="34" charset="0"/>
                          <a:cs typeface="Arial" panose="020B0604020202020204" pitchFamily="34" charset="0"/>
                        </a:rPr>
                        <a:t>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02" marB="45702" anchor="ctr"/>
                </a:tc>
                <a:tc>
                  <a:txBody>
                    <a:bodyPr/>
                    <a:lstStyle/>
                    <a:p>
                      <a:pPr>
                        <a:lnSpc>
                          <a:spcPct val="100000"/>
                        </a:lnSpc>
                        <a:spcBef>
                          <a:spcPts val="0"/>
                        </a:spcBef>
                        <a:spcAft>
                          <a:spcPts val="0"/>
                        </a:spcAft>
                      </a:pPr>
                      <a:r>
                        <a:rPr lang="en-GB" sz="1000" kern="1200" dirty="0">
                          <a:latin typeface="Arial" panose="020B0604020202020204" pitchFamily="34" charset="0"/>
                          <a:cs typeface="Arial" panose="020B0604020202020204" pitchFamily="34" charset="0"/>
                        </a:rPr>
                        <a:t>Target completion</a:t>
                      </a:r>
                      <a:endParaRPr lang="en-GB" sz="1000" b="1" kern="1200" dirty="0">
                        <a:solidFill>
                          <a:schemeClr val="accent3">
                            <a:lumMod val="50000"/>
                          </a:schemeClr>
                        </a:solidFill>
                        <a:latin typeface="Arial" pitchFamily="34" charset="0"/>
                        <a:ea typeface="+mn-ea"/>
                        <a:cs typeface="Arial" pitchFamily="34" charset="0"/>
                      </a:endParaRPr>
                    </a:p>
                  </a:txBody>
                  <a:tcPr marL="45733" marR="45733" marT="45738" marB="45738"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000" kern="1200" noProof="0" dirty="0">
                          <a:latin typeface="Arial" panose="020B0604020202020204" pitchFamily="34" charset="0"/>
                          <a:cs typeface="Arial" panose="020B0604020202020204" pitchFamily="34" charset="0"/>
                        </a:rPr>
                        <a:t>Input documents to SA#84</a:t>
                      </a:r>
                      <a:endParaRPr lang="en-GB" sz="1000" b="1" kern="1200" noProof="0" dirty="0">
                        <a:solidFill>
                          <a:schemeClr val="accent3">
                            <a:lumMod val="50000"/>
                          </a:schemeClr>
                        </a:solidFill>
                        <a:latin typeface="Arial" pitchFamily="34" charset="0"/>
                        <a:ea typeface="+mn-ea"/>
                        <a:cs typeface="Arial" pitchFamily="34" charset="0"/>
                      </a:endParaRPr>
                    </a:p>
                  </a:txBody>
                  <a:tcPr marL="45733" marR="45733" marT="45738" marB="45738" anchor="ctr" horzOverflow="overflow"/>
                </a:tc>
                <a:extLst>
                  <a:ext uri="{0D108BD9-81ED-4DB2-BD59-A6C34878D82A}">
                    <a16:rowId xmlns:a16="http://schemas.microsoft.com/office/drawing/2014/main" val="10000"/>
                  </a:ext>
                </a:extLst>
              </a:tr>
              <a:tr h="672568">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FS_HaNTE</a:t>
                      </a:r>
                      <a:r>
                        <a:rPr lang="en-US" altLang="en-US" sz="1000" dirty="0">
                          <a:latin typeface="Arial "/>
                        </a:rPr>
                        <a:t> (UEs Supporting Handset Mode with Non-Traditional Earpieces)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26.801 UEs Supporting Handset Mode with Non-Traditional Earpieces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SA#85</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0001"/>
                  </a:ext>
                </a:extLst>
              </a:tr>
            </a:tbl>
          </a:graphicData>
        </a:graphic>
      </p:graphicFrame>
      <p:sp>
        <p:nvSpPr>
          <p:cNvPr id="25624" name="TextBox 1">
            <a:extLst>
              <a:ext uri="{FF2B5EF4-FFF2-40B4-BE49-F238E27FC236}">
                <a16:creationId xmlns:a16="http://schemas.microsoft.com/office/drawing/2014/main" id="{1F7268FD-DCFE-4D8B-ADEC-41936AA08749}"/>
              </a:ext>
            </a:extLst>
          </p:cNvPr>
          <p:cNvSpPr txBox="1">
            <a:spLocks noChangeArrowheads="1"/>
          </p:cNvSpPr>
          <p:nvPr/>
        </p:nvSpPr>
        <p:spPr bwMode="auto">
          <a:xfrm>
            <a:off x="511175" y="6167438"/>
            <a:ext cx="352266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3"/>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spTree>
    <p:extLst>
      <p:ext uri="{BB962C8B-B14F-4D97-AF65-F5344CB8AC3E}">
        <p14:creationId xmlns:p14="http://schemas.microsoft.com/office/powerpoint/2010/main" val="3547427003"/>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11BEB4A5-87E6-44CD-907A-AA3CB48EAFB0}"/>
              </a:ext>
            </a:extLst>
          </p:cNvPr>
          <p:cNvSpPr txBox="1">
            <a:spLocks/>
          </p:cNvSpPr>
          <p:nvPr/>
        </p:nvSpPr>
        <p:spPr bwMode="auto">
          <a:xfrm>
            <a:off x="446088" y="1339850"/>
            <a:ext cx="8018462"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0" indent="0">
              <a:spcBef>
                <a:spcPts val="1800"/>
              </a:spcBef>
              <a:buFontTx/>
              <a:buNone/>
              <a:defRPr/>
            </a:pPr>
            <a:endParaRPr lang="fi-FI" altLang="en-US" sz="2400" kern="0" dirty="0"/>
          </a:p>
          <a:p>
            <a:pPr>
              <a:spcBef>
                <a:spcPts val="1800"/>
              </a:spcBef>
              <a:defRPr/>
            </a:pPr>
            <a:endParaRPr lang="fi-FI" altLang="en-US" sz="2400" kern="0" dirty="0"/>
          </a:p>
        </p:txBody>
      </p:sp>
      <p:sp>
        <p:nvSpPr>
          <p:cNvPr id="36867" name="Title 1">
            <a:extLst>
              <a:ext uri="{FF2B5EF4-FFF2-40B4-BE49-F238E27FC236}">
                <a16:creationId xmlns:a16="http://schemas.microsoft.com/office/drawing/2014/main" id="{40AB3C44-8A1D-4921-A803-B5281B64AC81}"/>
              </a:ext>
            </a:extLst>
          </p:cNvPr>
          <p:cNvSpPr>
            <a:spLocks noGrp="1"/>
          </p:cNvSpPr>
          <p:nvPr>
            <p:ph type="title"/>
          </p:nvPr>
        </p:nvSpPr>
        <p:spPr>
          <a:xfrm>
            <a:off x="488950" y="196850"/>
            <a:ext cx="6827838" cy="1143000"/>
          </a:xfrm>
        </p:spPr>
        <p:txBody>
          <a:bodyPr/>
          <a:lstStyle/>
          <a:p>
            <a:r>
              <a:rPr lang="en-US" altLang="en-US" dirty="0"/>
              <a:t>Overview of work progress </a:t>
            </a:r>
            <a:br>
              <a:rPr lang="en-US" altLang="en-US" dirty="0"/>
            </a:br>
            <a:r>
              <a:rPr lang="en-US" altLang="en-US" dirty="0"/>
              <a:t>Study Items</a:t>
            </a:r>
          </a:p>
        </p:txBody>
      </p:sp>
      <p:sp>
        <p:nvSpPr>
          <p:cNvPr id="36868" name="TextBox 1">
            <a:extLst>
              <a:ext uri="{FF2B5EF4-FFF2-40B4-BE49-F238E27FC236}">
                <a16:creationId xmlns:a16="http://schemas.microsoft.com/office/drawing/2014/main" id="{09E1CCF1-C944-4CB7-A0DC-1126FA163F37}"/>
              </a:ext>
            </a:extLst>
          </p:cNvPr>
          <p:cNvSpPr txBox="1">
            <a:spLocks noChangeArrowheads="1"/>
          </p:cNvSpPr>
          <p:nvPr/>
        </p:nvSpPr>
        <p:spPr bwMode="auto">
          <a:xfrm>
            <a:off x="488950" y="6188477"/>
            <a:ext cx="3522662"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fi-FI" altLang="en-US" sz="800" dirty="0">
                <a:latin typeface="Arial" panose="020B0604020202020204" pitchFamily="34" charset="0"/>
              </a:rPr>
              <a:t>Note: Progress since last SA is shown with </a:t>
            </a:r>
            <a:r>
              <a:rPr lang="fi-FI" altLang="en-US" sz="800" dirty="0">
                <a:solidFill>
                  <a:srgbClr val="0000CC"/>
                </a:solidFill>
                <a:latin typeface="Arial" panose="020B0604020202020204" pitchFamily="34" charset="0"/>
              </a:rPr>
              <a:t>blue </a:t>
            </a:r>
            <a:r>
              <a:rPr lang="fi-FI" altLang="en-US" sz="800" dirty="0">
                <a:latin typeface="Arial" panose="020B0604020202020204" pitchFamily="34" charset="0"/>
              </a:rPr>
              <a:t>colour</a:t>
            </a:r>
            <a:r>
              <a:rPr lang="fi-FI" altLang="en-US" sz="800" dirty="0">
                <a:solidFill>
                  <a:srgbClr val="0000CC"/>
                </a:solidFill>
                <a:latin typeface="Arial" panose="020B0604020202020204" pitchFamily="34" charset="0"/>
              </a:rPr>
              <a:t>.</a:t>
            </a:r>
            <a:endParaRPr lang="en-US" altLang="en-US" sz="800" dirty="0">
              <a:solidFill>
                <a:srgbClr val="0000CC"/>
              </a:solidFill>
              <a:latin typeface="Arial" panose="020B0604020202020204" pitchFamily="34" charset="0"/>
            </a:endParaRPr>
          </a:p>
        </p:txBody>
      </p:sp>
      <p:graphicFrame>
        <p:nvGraphicFramePr>
          <p:cNvPr id="6" name="Table 5">
            <a:extLst>
              <a:ext uri="{FF2B5EF4-FFF2-40B4-BE49-F238E27FC236}">
                <a16:creationId xmlns:a16="http://schemas.microsoft.com/office/drawing/2014/main" id="{4FF02C65-37DF-49C4-A7FE-11315F01B0E2}"/>
              </a:ext>
            </a:extLst>
          </p:cNvPr>
          <p:cNvGraphicFramePr>
            <a:graphicFrameLocks noGrp="1"/>
          </p:cNvGraphicFramePr>
          <p:nvPr>
            <p:extLst>
              <p:ext uri="{D42A27DB-BD31-4B8C-83A1-F6EECF244321}">
                <p14:modId xmlns:p14="http://schemas.microsoft.com/office/powerpoint/2010/main" val="4227251725"/>
              </p:ext>
            </p:extLst>
          </p:nvPr>
        </p:nvGraphicFramePr>
        <p:xfrm>
          <a:off x="550069" y="1322773"/>
          <a:ext cx="7810500" cy="4686675"/>
        </p:xfrm>
        <a:graphic>
          <a:graphicData uri="http://schemas.openxmlformats.org/drawingml/2006/table">
            <a:tbl>
              <a:tblPr firstRow="1" bandRow="1">
                <a:tableStyleId>{5C22544A-7EE6-4342-B048-85BDC9FD1C3A}</a:tableStyleId>
              </a:tblPr>
              <a:tblGrid>
                <a:gridCol w="1714500">
                  <a:extLst>
                    <a:ext uri="{9D8B030D-6E8A-4147-A177-3AD203B41FA5}">
                      <a16:colId xmlns:a16="http://schemas.microsoft.com/office/drawing/2014/main" val="20000"/>
                    </a:ext>
                  </a:extLst>
                </a:gridCol>
                <a:gridCol w="1579462">
                  <a:extLst>
                    <a:ext uri="{9D8B030D-6E8A-4147-A177-3AD203B41FA5}">
                      <a16:colId xmlns:a16="http://schemas.microsoft.com/office/drawing/2014/main" val="20001"/>
                    </a:ext>
                  </a:extLst>
                </a:gridCol>
                <a:gridCol w="1065320">
                  <a:extLst>
                    <a:ext uri="{9D8B030D-6E8A-4147-A177-3AD203B41FA5}">
                      <a16:colId xmlns:a16="http://schemas.microsoft.com/office/drawing/2014/main" val="20002"/>
                    </a:ext>
                  </a:extLst>
                </a:gridCol>
                <a:gridCol w="917568">
                  <a:extLst>
                    <a:ext uri="{9D8B030D-6E8A-4147-A177-3AD203B41FA5}">
                      <a16:colId xmlns:a16="http://schemas.microsoft.com/office/drawing/2014/main" val="20003"/>
                    </a:ext>
                  </a:extLst>
                </a:gridCol>
                <a:gridCol w="2533650">
                  <a:extLst>
                    <a:ext uri="{9D8B030D-6E8A-4147-A177-3AD203B41FA5}">
                      <a16:colId xmlns:a16="http://schemas.microsoft.com/office/drawing/2014/main" val="20004"/>
                    </a:ext>
                  </a:extLst>
                </a:gridCol>
              </a:tblGrid>
              <a:tr h="4088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kern="1200" noProof="0" dirty="0">
                          <a:latin typeface="Arial "/>
                          <a:cs typeface="Arial" panose="020B0604020202020204" pitchFamily="34" charset="0"/>
                        </a:rPr>
                        <a:t>Study Item</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b="1" kern="1200" noProof="0" dirty="0">
                          <a:solidFill>
                            <a:schemeClr val="bg1"/>
                          </a:solidFill>
                          <a:latin typeface="Arial "/>
                          <a:ea typeface="+mn-ea"/>
                          <a:cs typeface="Arial" pitchFamily="34" charset="0"/>
                        </a:rPr>
                        <a:t>Expected output</a:t>
                      </a:r>
                    </a:p>
                  </a:txBody>
                  <a:tcPr marL="45733" marR="45733" marT="45761" marB="45761" anchor="ctr"/>
                </a:tc>
                <a:tc>
                  <a:txBody>
                    <a:bodyPr/>
                    <a:lstStyle/>
                    <a:p>
                      <a:pPr>
                        <a:lnSpc>
                          <a:spcPct val="100000"/>
                        </a:lnSpc>
                        <a:spcBef>
                          <a:spcPts val="0"/>
                        </a:spcBef>
                        <a:spcAft>
                          <a:spcPts val="0"/>
                        </a:spcAft>
                      </a:pPr>
                      <a:r>
                        <a:rPr lang="fi-FI" sz="1100" kern="1200" dirty="0">
                          <a:latin typeface="Arial "/>
                          <a:cs typeface="Arial" panose="020B0604020202020204" pitchFamily="34" charset="0"/>
                        </a:rPr>
                        <a:t>Completion-%</a:t>
                      </a:r>
                      <a:endParaRPr lang="en-GB" sz="1100" b="1" kern="1200" dirty="0">
                        <a:solidFill>
                          <a:schemeClr val="accent3">
                            <a:lumMod val="50000"/>
                          </a:schemeClr>
                        </a:solidFill>
                        <a:latin typeface="Arial "/>
                        <a:ea typeface="+mn-ea"/>
                        <a:cs typeface="Arial" pitchFamily="34" charset="0"/>
                      </a:endParaRPr>
                    </a:p>
                  </a:txBody>
                  <a:tcPr marL="45733" marR="45733" marT="45725" marB="45725" anchor="ctr"/>
                </a:tc>
                <a:tc>
                  <a:txBody>
                    <a:bodyPr/>
                    <a:lstStyle/>
                    <a:p>
                      <a:pPr>
                        <a:lnSpc>
                          <a:spcPct val="100000"/>
                        </a:lnSpc>
                        <a:spcBef>
                          <a:spcPts val="0"/>
                        </a:spcBef>
                        <a:spcAft>
                          <a:spcPts val="0"/>
                        </a:spcAft>
                      </a:pPr>
                      <a:r>
                        <a:rPr lang="en-GB" sz="1100" kern="1200" dirty="0">
                          <a:latin typeface="Arial "/>
                          <a:cs typeface="Arial" panose="020B0604020202020204" pitchFamily="34" charset="0"/>
                        </a:rPr>
                        <a:t>Target completion</a:t>
                      </a:r>
                      <a:endParaRPr lang="en-GB" sz="1100" b="1" kern="1200" dirty="0">
                        <a:solidFill>
                          <a:schemeClr val="accent3">
                            <a:lumMod val="50000"/>
                          </a:schemeClr>
                        </a:solidFill>
                        <a:latin typeface="Arial "/>
                        <a:ea typeface="+mn-ea"/>
                        <a:cs typeface="Arial" pitchFamily="34" charset="0"/>
                      </a:endParaRPr>
                    </a:p>
                  </a:txBody>
                  <a:tcPr marL="45733" marR="45733" marT="45761" marB="45761" anchor="ctr"/>
                </a:tc>
                <a:tc>
                  <a:txBody>
                    <a:bodyPr/>
                    <a:lstStyle/>
                    <a:p>
                      <a:pPr marL="0" marR="0" lvl="0" indent="0" algn="l" defTabSz="914400" rtl="0" eaLnBrk="1" fontAlgn="base" latinLnBrk="0" hangingPunct="1">
                        <a:lnSpc>
                          <a:spcPct val="100000"/>
                        </a:lnSpc>
                        <a:spcBef>
                          <a:spcPts val="0"/>
                        </a:spcBef>
                        <a:spcAft>
                          <a:spcPts val="0"/>
                        </a:spcAft>
                        <a:buClrTx/>
                        <a:buSzPct val="100000"/>
                        <a:buFontTx/>
                        <a:buNone/>
                        <a:tabLst/>
                      </a:pPr>
                      <a:r>
                        <a:rPr lang="en-GB" sz="1100" kern="1200" noProof="0" dirty="0">
                          <a:latin typeface="Arial "/>
                          <a:cs typeface="Arial" panose="020B0604020202020204" pitchFamily="34" charset="0"/>
                        </a:rPr>
                        <a:t>Input documents to SA#84</a:t>
                      </a:r>
                      <a:endParaRPr lang="en-GB" sz="1100" b="1" kern="1200" noProof="0" dirty="0">
                        <a:solidFill>
                          <a:schemeClr val="accent3">
                            <a:lumMod val="50000"/>
                          </a:schemeClr>
                        </a:solidFill>
                        <a:latin typeface="Arial "/>
                        <a:ea typeface="+mn-ea"/>
                        <a:cs typeface="Arial" pitchFamily="34" charset="0"/>
                      </a:endParaRPr>
                    </a:p>
                  </a:txBody>
                  <a:tcPr marL="45733" marR="45733" marT="45761" marB="45761" anchor="ctr" horzOverflow="overflow"/>
                </a:tc>
                <a:extLst>
                  <a:ext uri="{0D108BD9-81ED-4DB2-BD59-A6C34878D82A}">
                    <a16:rowId xmlns:a16="http://schemas.microsoft.com/office/drawing/2014/main" val="10000"/>
                  </a:ext>
                </a:extLst>
              </a:tr>
              <a:tr h="57534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defRPr/>
                      </a:pPr>
                      <a:r>
                        <a:rPr lang="en-US" altLang="en-US" sz="1000" dirty="0" err="1">
                          <a:latin typeface="Arial" panose="020B0604020202020204" pitchFamily="34" charset="0"/>
                          <a:cs typeface="Arial" panose="020B0604020202020204" pitchFamily="34" charset="0"/>
                        </a:rPr>
                        <a:t>QoE</a:t>
                      </a:r>
                      <a:r>
                        <a:rPr lang="en-US" altLang="en-US" sz="1000" dirty="0">
                          <a:latin typeface="Arial" panose="020B0604020202020204" pitchFamily="34" charset="0"/>
                          <a:cs typeface="Arial" panose="020B0604020202020204" pitchFamily="34" charset="0"/>
                        </a:rPr>
                        <a:t> metrics for VR (</a:t>
                      </a:r>
                      <a:r>
                        <a:rPr lang="en-US" altLang="en-US" sz="1000" dirty="0" err="1">
                          <a:latin typeface="Arial" panose="020B0604020202020204" pitchFamily="34" charset="0"/>
                          <a:cs typeface="Arial" panose="020B0604020202020204" pitchFamily="34" charset="0"/>
                        </a:rPr>
                        <a:t>FS_QoE_VR</a:t>
                      </a:r>
                      <a:r>
                        <a:rPr lang="en-US" altLang="en-US" sz="1000" dirty="0">
                          <a:latin typeface="Arial" panose="020B0604020202020204" pitchFamily="34" charset="0"/>
                          <a:cs typeface="Arial" panose="020B0604020202020204" pitchFamily="34" charset="0"/>
                        </a:rPr>
                        <a:t>)</a:t>
                      </a:r>
                      <a:endParaRPr lang="en-GB" sz="1000" b="1" kern="1200" noProof="0" dirty="0">
                        <a:solidFill>
                          <a:schemeClr val="accent3">
                            <a:lumMod val="50000"/>
                          </a:schemeClr>
                        </a:solidFill>
                        <a:latin typeface="Arial" panose="020B0604020202020204" pitchFamily="34" charset="0"/>
                        <a:cs typeface="Arial" panose="020B0604020202020204" pitchFamily="34" charset="0"/>
                      </a:endParaRP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panose="020B0604020202020204" pitchFamily="34" charset="0"/>
                          <a:cs typeface="Arial" panose="020B0604020202020204" pitchFamily="34" charset="0"/>
                        </a:rPr>
                        <a:t>TR 26.929 </a:t>
                      </a:r>
                      <a:r>
                        <a:rPr lang="en-US" altLang="en-US" sz="1000" dirty="0" err="1">
                          <a:latin typeface="Arial" panose="020B0604020202020204" pitchFamily="34" charset="0"/>
                          <a:cs typeface="Arial" panose="020B0604020202020204" pitchFamily="34" charset="0"/>
                        </a:rPr>
                        <a:t>QoE</a:t>
                      </a:r>
                      <a:r>
                        <a:rPr lang="en-US" altLang="en-US" sz="1000" dirty="0">
                          <a:latin typeface="Arial" panose="020B0604020202020204" pitchFamily="34" charset="0"/>
                          <a:cs typeface="Arial" panose="020B0604020202020204" pitchFamily="34" charset="0"/>
                        </a:rPr>
                        <a:t> parameters and metrics relevant to the Virtual Reality (VR) user experience</a:t>
                      </a:r>
                      <a:endParaRPr lang="en-GB" sz="1000" b="0" kern="1200" baseline="0" noProof="0" dirty="0">
                        <a:solidFill>
                          <a:schemeClr val="dk1"/>
                        </a:solidFill>
                        <a:effectLst/>
                        <a:latin typeface="Arial" panose="020B0604020202020204" pitchFamily="34" charset="0"/>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panose="020B0604020202020204" pitchFamily="34" charset="0"/>
                          <a:ea typeface="+mn-ea"/>
                          <a:cs typeface="Arial" panose="020B0604020202020204" pitchFamily="34" charset="0"/>
                        </a:rPr>
                        <a:t>55% </a:t>
                      </a:r>
                      <a:r>
                        <a:rPr lang="en-GB" sz="1000" b="0" kern="1200" noProof="0" dirty="0">
                          <a:solidFill>
                            <a:srgbClr val="0000FF"/>
                          </a:solidFill>
                          <a:latin typeface="Arial" panose="020B0604020202020204" pitchFamily="34" charset="0"/>
                          <a:ea typeface="+mn-ea"/>
                          <a:cs typeface="Arial" panose="020B0604020202020204" pitchFamily="34" charset="0"/>
                        </a:rPr>
                        <a:t>-&gt; 100%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panose="020B0604020202020204" pitchFamily="34" charset="0"/>
                          <a:ea typeface="+mn-ea"/>
                          <a:cs typeface="Arial" panose="020B0604020202020204" pitchFamily="34" charset="0"/>
                        </a:rPr>
                        <a:t>SA#84</a:t>
                      </a:r>
                      <a:endParaRPr lang="en-GB" sz="1000" b="0" kern="1200" dirty="0">
                        <a:solidFill>
                          <a:srgbClr val="0000FF"/>
                        </a:solidFill>
                        <a:latin typeface="Arial" panose="020B0604020202020204" pitchFamily="34" charset="0"/>
                        <a:ea typeface="+mn-ea"/>
                        <a:cs typeface="Arial" panose="020B0604020202020204"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fr-FR" sz="1000" b="1" u="sng" dirty="0">
                          <a:latin typeface="Arial" panose="020B0604020202020204" pitchFamily="34" charset="0"/>
                          <a:cs typeface="Arial" panose="020B0604020202020204" pitchFamily="34" charset="0"/>
                          <a:hlinkClick r:id="rId3"/>
                        </a:rPr>
                        <a:t>SP-190334</a:t>
                      </a:r>
                      <a:r>
                        <a:rPr lang="fr-FR" sz="1000" b="1" u="sng" dirty="0">
                          <a:latin typeface="Arial" panose="020B0604020202020204" pitchFamily="34" charset="0"/>
                          <a:cs typeface="Arial" panose="020B0604020202020204" pitchFamily="34" charset="0"/>
                        </a:rPr>
                        <a:t> </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 TR 26.929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QoE</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 parameters and metrics relevant to the Virtual Reality (VR) user experience (Release 16) v. 1.0.0 (</a:t>
                      </a:r>
                      <a:r>
                        <a:rPr kumimoji="0" lang="en-US" altLang="en-US" sz="1000" b="0" i="0" u="none" strike="noStrike" cap="none" normalizeH="0" baseline="0" dirty="0" err="1">
                          <a:ln>
                            <a:noFill/>
                          </a:ln>
                          <a:solidFill>
                            <a:schemeClr val="tx1"/>
                          </a:solidFill>
                          <a:effectLst/>
                          <a:latin typeface="Arial" panose="020B0604020202020204" pitchFamily="34" charset="0"/>
                          <a:cs typeface="Arial" panose="020B0604020202020204" pitchFamily="34" charset="0"/>
                        </a:rPr>
                        <a:t>FS_QoE_VR</a:t>
                      </a:r>
                      <a:r>
                        <a:rPr kumimoji="0" lang="en-US" altLang="en-US" sz="10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a:t>
                      </a:r>
                    </a:p>
                  </a:txBody>
                  <a:tcPr marL="45733" marR="45733" marT="45742" marB="45742" anchor="ctr" horzOverflow="overflow"/>
                </a:tc>
                <a:extLst>
                  <a:ext uri="{0D108BD9-81ED-4DB2-BD59-A6C34878D82A}">
                    <a16:rowId xmlns:a16="http://schemas.microsoft.com/office/drawing/2014/main" val="601731756"/>
                  </a:ext>
                </a:extLst>
              </a:tr>
              <a:tr h="575340">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FS_mV2X (V2X Media Handling and Interaction)</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26.985 Vehicle-to-everything (V2X) media handling and interaction</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70% </a:t>
                      </a:r>
                      <a:r>
                        <a:rPr lang="en-GB" sz="1000" b="0" kern="1200" noProof="0" dirty="0">
                          <a:solidFill>
                            <a:srgbClr val="0000FF"/>
                          </a:solidFill>
                          <a:latin typeface="Arial "/>
                          <a:ea typeface="+mn-ea"/>
                          <a:cs typeface="Arial" pitchFamily="34" charset="0"/>
                        </a:rPr>
                        <a:t>-&gt; 80%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SA#85</a:t>
                      </a: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807504647"/>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FS_TyTraC</a:t>
                      </a:r>
                      <a:r>
                        <a:rPr lang="en-US" altLang="en-US" sz="1000" dirty="0">
                          <a:latin typeface="Arial "/>
                        </a:rPr>
                        <a:t> (Typical Traffic Characteristics of Media Services)</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26.925 Typical traffic characteristics of media services on 3GPP networks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45% </a:t>
                      </a:r>
                      <a:r>
                        <a:rPr lang="en-GB" sz="1000" b="0" kern="1200" noProof="0" dirty="0">
                          <a:solidFill>
                            <a:srgbClr val="0000FF"/>
                          </a:solidFill>
                          <a:latin typeface="Arial "/>
                          <a:ea typeface="+mn-ea"/>
                          <a:cs typeface="Arial" pitchFamily="34" charset="0"/>
                        </a:rPr>
                        <a:t>-&gt; 50%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84542525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a:latin typeface="Arial "/>
                        </a:rPr>
                        <a:t>FS_XR5G (Study Item on </a:t>
                      </a:r>
                      <a:r>
                        <a:rPr lang="en-US" altLang="en-US" sz="1000" dirty="0" err="1">
                          <a:latin typeface="Arial "/>
                        </a:rPr>
                        <a:t>eXtended</a:t>
                      </a:r>
                      <a:r>
                        <a:rPr lang="en-US" altLang="en-US" sz="1000" dirty="0">
                          <a:latin typeface="Arial "/>
                        </a:rPr>
                        <a:t> Reality (XR) in 5G)</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26.928 Extended Reality (XR) in 5G</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35% </a:t>
                      </a:r>
                      <a:r>
                        <a:rPr lang="en-GB" sz="1000" b="0" kern="1200" noProof="0" dirty="0">
                          <a:solidFill>
                            <a:srgbClr val="0000FF"/>
                          </a:solidFill>
                          <a:latin typeface="Arial "/>
                          <a:ea typeface="+mn-ea"/>
                          <a:cs typeface="Arial" pitchFamily="34" charset="0"/>
                        </a:rPr>
                        <a:t>-&gt; 45%</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44754442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FS_ANTeM</a:t>
                      </a:r>
                      <a:r>
                        <a:rPr lang="en-US" altLang="en-US" sz="1000" dirty="0">
                          <a:latin typeface="Arial "/>
                        </a:rPr>
                        <a:t> (Study on ambient noise test methodology for evaluation of acoustic UE performance)</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26.921 Investigations on ambient noise reproduction systems for acoustic testing of terminals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SA#86</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3178411"/>
                  </a:ext>
                </a:extLst>
              </a:tr>
              <a:tr h="575341">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US" altLang="en-US" sz="1000" dirty="0" err="1">
                          <a:latin typeface="Arial "/>
                        </a:rPr>
                        <a:t>FS_HaNTE</a:t>
                      </a:r>
                      <a:r>
                        <a:rPr lang="en-US" altLang="en-US" sz="1000" dirty="0">
                          <a:latin typeface="Arial "/>
                        </a:rPr>
                        <a:t> (UEs Supporting Handset Mode with Non-Traditional Earpieces) </a:t>
                      </a:r>
                    </a:p>
                  </a:txBody>
                  <a:tcPr marL="45733" marR="45733" marT="45749" marB="45749" anchor="ctr" horzOverflow="overflow"/>
                </a:tc>
                <a:tc>
                  <a:txBody>
                    <a:bodyPr/>
                    <a:lstStyle/>
                    <a:p>
                      <a:pPr marL="90488" marR="0" lvl="0" indent="-90488"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lang="en-US" altLang="en-US" sz="1000" dirty="0">
                          <a:latin typeface="Arial "/>
                        </a:rPr>
                        <a:t>TR 26.801 UEs Supporting Handset Mode with Non-Traditional Earpieces</a:t>
                      </a:r>
                      <a:endParaRPr lang="en-GB" sz="1000" b="0" kern="1200" baseline="0" noProof="0" dirty="0">
                        <a:solidFill>
                          <a:schemeClr val="dk1"/>
                        </a:solidFill>
                        <a:effectLst/>
                        <a:latin typeface="Arial "/>
                        <a:ea typeface="+mn-ea"/>
                        <a:cs typeface="Arial" panose="020B0604020202020204" pitchFamily="34" charset="0"/>
                      </a:endParaRPr>
                    </a:p>
                  </a:txBody>
                  <a:tcPr marL="45733" marR="45733" marT="45749" marB="45749" anchor="ctr" horzOverflow="overflow"/>
                </a:tc>
                <a:tc>
                  <a:txBody>
                    <a:bodyPr/>
                    <a:lstStyle/>
                    <a:p>
                      <a:pPr marL="0" marR="0" lvl="0" indent="0" algn="l" defTabSz="914400" rtl="0" eaLnBrk="1" fontAlgn="base" latinLnBrk="0" hangingPunct="1">
                        <a:lnSpc>
                          <a:spcPct val="90000"/>
                        </a:lnSpc>
                        <a:spcBef>
                          <a:spcPts val="0"/>
                        </a:spcBef>
                        <a:spcAft>
                          <a:spcPts val="0"/>
                        </a:spcAft>
                        <a:buClrTx/>
                        <a:buSzPct val="100000"/>
                        <a:buFontTx/>
                        <a:buNone/>
                        <a:tabLst/>
                      </a:pPr>
                      <a:r>
                        <a:rPr lang="en-GB" sz="1000" b="0" kern="1200" noProof="0" dirty="0">
                          <a:solidFill>
                            <a:schemeClr val="tx1"/>
                          </a:solidFill>
                          <a:latin typeface="Arial "/>
                          <a:ea typeface="+mn-ea"/>
                          <a:cs typeface="Arial" pitchFamily="34" charset="0"/>
                        </a:rPr>
                        <a:t>0% </a:t>
                      </a:r>
                      <a:r>
                        <a:rPr lang="en-GB" sz="1000" b="0" kern="1200" noProof="0" dirty="0">
                          <a:solidFill>
                            <a:srgbClr val="0000FF"/>
                          </a:solidFill>
                          <a:latin typeface="Arial "/>
                          <a:ea typeface="+mn-ea"/>
                          <a:cs typeface="Arial" pitchFamily="34" charset="0"/>
                        </a:rPr>
                        <a:t>-&gt; 10%</a:t>
                      </a:r>
                    </a:p>
                  </a:txBody>
                  <a:tcPr marL="45733" marR="45733" marT="45714" marB="45714" anchor="ctr" horzOverflow="overflow"/>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000" b="0" kern="1200" dirty="0">
                          <a:solidFill>
                            <a:schemeClr val="tx1"/>
                          </a:solidFill>
                          <a:latin typeface="Arial "/>
                          <a:ea typeface="+mn-ea"/>
                          <a:cs typeface="Arial" pitchFamily="34" charset="0"/>
                        </a:rPr>
                        <a:t>SA#85</a:t>
                      </a:r>
                      <a:endParaRPr lang="en-GB" sz="1000" b="0" kern="1200" dirty="0">
                        <a:solidFill>
                          <a:srgbClr val="0000FF"/>
                        </a:solidFill>
                        <a:latin typeface="Arial "/>
                        <a:ea typeface="+mn-ea"/>
                        <a:cs typeface="Arial" pitchFamily="34" charset="0"/>
                      </a:endParaRPr>
                    </a:p>
                  </a:txBody>
                  <a:tcPr marL="45735" marR="45735" marT="45665" marB="45665" anchor="ctr" horzOverflow="overflow"/>
                </a:tc>
                <a:tc>
                  <a:txBody>
                    <a:bodyPr/>
                    <a:lstStyle/>
                    <a:p>
                      <a:pPr marL="171450" marR="0" lvl="0" indent="-171450" algn="l" defTabSz="914400" rtl="0" eaLnBrk="1" fontAlgn="base" latinLnBrk="0" hangingPunct="1">
                        <a:lnSpc>
                          <a:spcPct val="100000"/>
                        </a:lnSpc>
                        <a:spcBef>
                          <a:spcPts val="0"/>
                        </a:spcBef>
                        <a:spcAft>
                          <a:spcPts val="0"/>
                        </a:spcAft>
                        <a:buClrTx/>
                        <a:buSzPct val="100000"/>
                        <a:buFont typeface="Arial" panose="020B0604020202020204" pitchFamily="34" charset="0"/>
                        <a:buChar char="•"/>
                        <a:tabLst/>
                        <a:defRPr/>
                      </a:pPr>
                      <a:r>
                        <a:rPr kumimoji="0" lang="en-GB" altLang="en-US" sz="1000" b="0" i="0" u="none" strike="noStrike" cap="none" normalizeH="0" baseline="0" dirty="0">
                          <a:ln>
                            <a:noFill/>
                          </a:ln>
                          <a:solidFill>
                            <a:schemeClr val="tx1"/>
                          </a:solidFill>
                          <a:effectLst/>
                          <a:latin typeface="Arial "/>
                          <a:cs typeface="Arial" panose="020B0604020202020204" pitchFamily="34" charset="0"/>
                        </a:rPr>
                        <a:t>None</a:t>
                      </a:r>
                    </a:p>
                  </a:txBody>
                  <a:tcPr marL="45733" marR="45733" marT="45742" marB="45742" anchor="ctr" horzOverflow="overflow"/>
                </a:tc>
                <a:extLst>
                  <a:ext uri="{0D108BD9-81ED-4DB2-BD59-A6C34878D82A}">
                    <a16:rowId xmlns:a16="http://schemas.microsoft.com/office/drawing/2014/main" val="1443272800"/>
                  </a:ext>
                </a:extLst>
              </a:tr>
            </a:tbl>
          </a:graphicData>
        </a:graphic>
      </p:graphicFrame>
    </p:spTree>
    <p:extLst>
      <p:ext uri="{BB962C8B-B14F-4D97-AF65-F5344CB8AC3E}">
        <p14:creationId xmlns:p14="http://schemas.microsoft.com/office/powerpoint/2010/main" val="255993585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WIDs</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600" dirty="0"/>
          </a:p>
          <a:p>
            <a:pPr>
              <a:spcBef>
                <a:spcPts val="600"/>
              </a:spcBef>
              <a:defRPr/>
            </a:pPr>
            <a:r>
              <a:rPr lang="en-US" sz="2000" dirty="0"/>
              <a:t>New WID on VR </a:t>
            </a:r>
            <a:r>
              <a:rPr lang="en-US" sz="2000" dirty="0" err="1"/>
              <a:t>QoE</a:t>
            </a:r>
            <a:r>
              <a:rPr lang="en-US" sz="2000" dirty="0"/>
              <a:t> metrics (</a:t>
            </a:r>
            <a:r>
              <a:rPr lang="en-US" sz="2000" dirty="0" err="1"/>
              <a:t>VRQoE</a:t>
            </a:r>
            <a:r>
              <a:rPr lang="en-US" sz="2000" dirty="0"/>
              <a:t>) </a:t>
            </a:r>
          </a:p>
          <a:p>
            <a:pPr lvl="1">
              <a:spcBef>
                <a:spcPts val="600"/>
              </a:spcBef>
              <a:defRPr/>
            </a:pPr>
            <a:r>
              <a:rPr lang="en-US" sz="1600" dirty="0"/>
              <a:t>For 2D (DASH) streaming there are already existing </a:t>
            </a:r>
            <a:r>
              <a:rPr lang="en-US" sz="1600" dirty="0" err="1"/>
              <a:t>QoE</a:t>
            </a:r>
            <a:r>
              <a:rPr lang="en-US" sz="1600" dirty="0"/>
              <a:t> metrics defined, which can help service providers and operators to measure aspects related to the service quality. As discussed in the FS_VR study (TR 26.918), and recommended in </a:t>
            </a:r>
            <a:r>
              <a:rPr lang="en-US" sz="1600" dirty="0" err="1"/>
              <a:t>FS_QoE_VR</a:t>
            </a:r>
            <a:r>
              <a:rPr lang="en-US" sz="1600" dirty="0"/>
              <a:t> study (TR 26.929), there is a need to define </a:t>
            </a:r>
            <a:r>
              <a:rPr lang="en-US" sz="1600" dirty="0" err="1"/>
              <a:t>QoE</a:t>
            </a:r>
            <a:r>
              <a:rPr lang="en-US" sz="1600" dirty="0"/>
              <a:t> metrics relevant for VR services, so that at least the basic and most important aspects of the VR experience can be measured.</a:t>
            </a:r>
          </a:p>
          <a:p>
            <a:pPr lvl="1">
              <a:spcBef>
                <a:spcPts val="600"/>
              </a:spcBef>
              <a:defRPr/>
            </a:pPr>
            <a:r>
              <a:rPr lang="en-US" sz="1600" dirty="0"/>
              <a:t>Objective: add the following VR </a:t>
            </a:r>
            <a:r>
              <a:rPr lang="en-US" sz="1600" dirty="0" err="1"/>
              <a:t>QoE</a:t>
            </a:r>
            <a:r>
              <a:rPr lang="en-US" sz="1600" dirty="0"/>
              <a:t>-related metrics functionality to 3GPP specifications: </a:t>
            </a:r>
          </a:p>
          <a:p>
            <a:pPr lvl="2">
              <a:spcBef>
                <a:spcPts val="600"/>
              </a:spcBef>
              <a:defRPr/>
            </a:pPr>
            <a:r>
              <a:rPr lang="en-US" sz="1200" dirty="0"/>
              <a:t>Defined VR metrics observation points within the VR Client Reference Model in TS 26.118.</a:t>
            </a:r>
          </a:p>
          <a:p>
            <a:pPr lvl="2">
              <a:spcBef>
                <a:spcPts val="600"/>
              </a:spcBef>
              <a:defRPr/>
            </a:pPr>
            <a:r>
              <a:rPr lang="en-US" sz="1200" dirty="0"/>
              <a:t>Metrics describing the characteristics of the VR device, such as resolution, Field of view (</a:t>
            </a:r>
            <a:r>
              <a:rPr lang="en-US" sz="1200" dirty="0" err="1"/>
              <a:t>FoV</a:t>
            </a:r>
            <a:r>
              <a:rPr lang="en-US" sz="1200" dirty="0"/>
              <a:t>) etc.</a:t>
            </a:r>
          </a:p>
          <a:p>
            <a:pPr lvl="2">
              <a:spcBef>
                <a:spcPts val="600"/>
              </a:spcBef>
              <a:defRPr/>
            </a:pPr>
            <a:r>
              <a:rPr lang="en-US" sz="1200" dirty="0"/>
              <a:t>Metrics describing the interaction delay, related to the time between head movements and update of the visible content.</a:t>
            </a:r>
          </a:p>
          <a:p>
            <a:pPr lvl="2">
              <a:spcBef>
                <a:spcPts val="600"/>
              </a:spcBef>
              <a:defRPr/>
            </a:pPr>
            <a:r>
              <a:rPr lang="en-US" sz="1200" dirty="0"/>
              <a:t>Extensions to the DASH Metrics configuration and reporting to support the new metrics.</a:t>
            </a:r>
          </a:p>
          <a:p>
            <a:pPr>
              <a:spcBef>
                <a:spcPts val="600"/>
              </a:spcBef>
              <a:defRPr/>
            </a:pPr>
            <a:r>
              <a:rPr lang="en-US" altLang="en-US" sz="2000" dirty="0"/>
              <a:t>Target completion: SA#86 (Rel-16)</a:t>
            </a:r>
          </a:p>
          <a:p>
            <a:pPr>
              <a:spcBef>
                <a:spcPts val="600"/>
              </a:spcBef>
              <a:defRPr/>
            </a:pPr>
            <a:r>
              <a:rPr lang="en-US" altLang="en-US" sz="2000" dirty="0"/>
              <a:t>WID: </a:t>
            </a:r>
            <a:r>
              <a:rPr lang="fr-FR" sz="2000" b="1" u="sng" dirty="0">
                <a:hlinkClick r:id="rId2"/>
              </a:rPr>
              <a:t>SP-190331</a:t>
            </a:r>
            <a:endParaRPr lang="en-US" altLang="en-US" sz="2000" dirty="0"/>
          </a:p>
          <a:p>
            <a:pPr lvl="1">
              <a:spcBef>
                <a:spcPts val="600"/>
              </a:spcBef>
              <a:defRPr/>
            </a:pPr>
            <a:endParaRPr lang="en-US" altLang="en-US" sz="1800" dirty="0"/>
          </a:p>
          <a:p>
            <a:pPr>
              <a:spcBef>
                <a:spcPts val="600"/>
              </a:spcBef>
              <a:defRPr/>
            </a:pPr>
            <a:endParaRPr lang="en-US" altLang="en-US" sz="1050" dirty="0"/>
          </a:p>
          <a:p>
            <a:pPr marL="0" indent="0">
              <a:spcBef>
                <a:spcPts val="600"/>
              </a:spcBef>
              <a:buFontTx/>
              <a:buNone/>
              <a:defRPr/>
            </a:pPr>
            <a:endParaRPr lang="en-GB" altLang="en-US" sz="1600" dirty="0"/>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8425C94-A338-4353-9B9C-AC59185560C6}"/>
              </a:ext>
            </a:extLst>
          </p:cNvPr>
          <p:cNvSpPr>
            <a:spLocks noGrp="1"/>
          </p:cNvSpPr>
          <p:nvPr>
            <p:ph type="title"/>
          </p:nvPr>
        </p:nvSpPr>
        <p:spPr/>
        <p:txBody>
          <a:bodyPr/>
          <a:lstStyle/>
          <a:p>
            <a:r>
              <a:rPr lang="fi-FI" altLang="en-US" dirty="0"/>
              <a:t>Proposed new WIDs</a:t>
            </a:r>
            <a:endParaRPr lang="en-US" altLang="en-US" dirty="0"/>
          </a:p>
        </p:txBody>
      </p:sp>
      <p:sp>
        <p:nvSpPr>
          <p:cNvPr id="40963" name="Content Placeholder 2">
            <a:extLst>
              <a:ext uri="{FF2B5EF4-FFF2-40B4-BE49-F238E27FC236}">
                <a16:creationId xmlns:a16="http://schemas.microsoft.com/office/drawing/2014/main" id="{C0F73731-3B67-45FB-93D5-624998AF3A9B}"/>
              </a:ext>
            </a:extLst>
          </p:cNvPr>
          <p:cNvSpPr>
            <a:spLocks noGrp="1"/>
          </p:cNvSpPr>
          <p:nvPr>
            <p:ph idx="1"/>
          </p:nvPr>
        </p:nvSpPr>
        <p:spPr>
          <a:xfrm>
            <a:off x="488950" y="1360488"/>
            <a:ext cx="8388350" cy="4649787"/>
          </a:xfrm>
          <a:extLst/>
        </p:spPr>
        <p:txBody>
          <a:bodyPr/>
          <a:lstStyle/>
          <a:p>
            <a:pPr>
              <a:spcBef>
                <a:spcPts val="600"/>
              </a:spcBef>
              <a:defRPr/>
            </a:pPr>
            <a:endParaRPr lang="en-GB" altLang="en-US" sz="1600" dirty="0"/>
          </a:p>
          <a:p>
            <a:pPr>
              <a:spcBef>
                <a:spcPts val="600"/>
              </a:spcBef>
              <a:defRPr/>
            </a:pPr>
            <a:r>
              <a:rPr lang="en-US" sz="2000" dirty="0"/>
              <a:t>New WID on 5G Media Streaming stage 3 (5GMS3): </a:t>
            </a:r>
            <a:r>
              <a:rPr lang="fr-FR" sz="2000" b="1" u="sng" dirty="0">
                <a:hlinkClick r:id="rId2"/>
              </a:rPr>
              <a:t>SP-190332</a:t>
            </a:r>
            <a:r>
              <a:rPr lang="fr-FR" sz="2000" dirty="0"/>
              <a:t> </a:t>
            </a:r>
          </a:p>
          <a:p>
            <a:pPr>
              <a:spcBef>
                <a:spcPts val="600"/>
              </a:spcBef>
              <a:defRPr/>
            </a:pPr>
            <a:r>
              <a:rPr lang="en-US" sz="2000" dirty="0"/>
              <a:t>The 5GMSA Work item revisited the media architecture by specifying TS 26.501 5G Media Streaming (5GMS); General description and architecture.</a:t>
            </a:r>
          </a:p>
          <a:p>
            <a:pPr lvl="1">
              <a:spcBef>
                <a:spcPts val="600"/>
              </a:spcBef>
              <a:defRPr/>
            </a:pPr>
            <a:r>
              <a:rPr lang="en-US" sz="1600" dirty="0"/>
              <a:t>This architecture requires specification of stage 3 aspects for implementations of 5G media streaming services.</a:t>
            </a:r>
          </a:p>
          <a:p>
            <a:pPr>
              <a:spcBef>
                <a:spcPts val="600"/>
              </a:spcBef>
              <a:defRPr/>
            </a:pPr>
            <a:r>
              <a:rPr lang="en-US" sz="2000" dirty="0"/>
              <a:t>Objective: Based on the 5GMS Architecture specified in TS 26.501, create new 5G Media Streaming (5GMS) stage 3 specifications and update existing ones to come up with a modular but consistent set of specifications enabling deployment of multimedia services.</a:t>
            </a:r>
          </a:p>
          <a:p>
            <a:pPr>
              <a:spcBef>
                <a:spcPts val="600"/>
              </a:spcBef>
              <a:defRPr/>
            </a:pPr>
            <a:endParaRPr lang="en-US" sz="1200" dirty="0"/>
          </a:p>
          <a:p>
            <a:pPr>
              <a:spcBef>
                <a:spcPts val="600"/>
              </a:spcBef>
              <a:defRPr/>
            </a:pPr>
            <a:r>
              <a:rPr lang="en-US" altLang="en-US" sz="2000" dirty="0"/>
              <a:t>Target completion: SA#86 (Rel-16)</a:t>
            </a:r>
          </a:p>
          <a:p>
            <a:pPr>
              <a:spcBef>
                <a:spcPts val="600"/>
              </a:spcBef>
              <a:defRPr/>
            </a:pPr>
            <a:endParaRPr lang="en-US" altLang="en-US" sz="1050" dirty="0"/>
          </a:p>
          <a:p>
            <a:pPr marL="0" indent="0">
              <a:spcBef>
                <a:spcPts val="600"/>
              </a:spcBef>
              <a:buFontTx/>
              <a:buNone/>
              <a:defRPr/>
            </a:pPr>
            <a:endParaRPr lang="en-GB" altLang="en-US" sz="1600" dirty="0"/>
          </a:p>
        </p:txBody>
      </p:sp>
    </p:spTree>
    <p:extLst>
      <p:ext uri="{BB962C8B-B14F-4D97-AF65-F5344CB8AC3E}">
        <p14:creationId xmlns:p14="http://schemas.microsoft.com/office/powerpoint/2010/main" val="793085151"/>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86C50518-DEA9-4CC6-B6A9-32EC81A15DFD}"/>
              </a:ext>
            </a:extLst>
          </p:cNvPr>
          <p:cNvSpPr>
            <a:spLocks noGrp="1"/>
          </p:cNvSpPr>
          <p:nvPr>
            <p:ph type="title"/>
          </p:nvPr>
        </p:nvSpPr>
        <p:spPr>
          <a:xfrm>
            <a:off x="431800" y="398463"/>
            <a:ext cx="6827838" cy="704850"/>
          </a:xfrm>
        </p:spPr>
        <p:txBody>
          <a:bodyPr/>
          <a:lstStyle/>
          <a:p>
            <a:pPr>
              <a:lnSpc>
                <a:spcPct val="90000"/>
              </a:lnSpc>
            </a:pPr>
            <a:r>
              <a:rPr lang="fi-FI" altLang="en-US" dirty="0"/>
              <a:t>Dependencies on IETF drafts in SA4</a:t>
            </a:r>
            <a:endParaRPr lang="en-US" altLang="en-US" dirty="0"/>
          </a:p>
        </p:txBody>
      </p:sp>
      <p:sp>
        <p:nvSpPr>
          <p:cNvPr id="3" name="Content Placeholder 2">
            <a:extLst>
              <a:ext uri="{FF2B5EF4-FFF2-40B4-BE49-F238E27FC236}">
                <a16:creationId xmlns:a16="http://schemas.microsoft.com/office/drawing/2014/main" id="{4543591D-CBE1-4CCF-A10F-6BC80E874418}"/>
              </a:ext>
            </a:extLst>
          </p:cNvPr>
          <p:cNvSpPr>
            <a:spLocks noGrp="1"/>
          </p:cNvSpPr>
          <p:nvPr>
            <p:ph idx="1"/>
          </p:nvPr>
        </p:nvSpPr>
        <p:spPr>
          <a:xfrm>
            <a:off x="503238" y="1222375"/>
            <a:ext cx="8585200" cy="4132263"/>
          </a:xfrm>
        </p:spPr>
        <p:txBody>
          <a:bodyPr/>
          <a:lstStyle/>
          <a:p>
            <a:pPr>
              <a:lnSpc>
                <a:spcPct val="85000"/>
              </a:lnSpc>
              <a:spcBef>
                <a:spcPts val="1200"/>
              </a:spcBef>
              <a:defRPr/>
            </a:pPr>
            <a:r>
              <a:rPr lang="en-GB" altLang="en-US" sz="1600" dirty="0"/>
              <a:t>No new dependency introduced </a:t>
            </a:r>
          </a:p>
          <a:p>
            <a:pPr>
              <a:lnSpc>
                <a:spcPct val="85000"/>
              </a:lnSpc>
              <a:spcBef>
                <a:spcPts val="1200"/>
              </a:spcBef>
              <a:defRPr/>
            </a:pPr>
            <a:r>
              <a:rPr lang="fi-FI" altLang="en-US" sz="1600" dirty="0">
                <a:cs typeface="Arial" panose="020B0604020202020204" pitchFamily="34" charset="0"/>
              </a:rPr>
              <a:t>No dependency removed</a:t>
            </a:r>
          </a:p>
          <a:p>
            <a:pPr>
              <a:lnSpc>
                <a:spcPct val="85000"/>
              </a:lnSpc>
              <a:spcBef>
                <a:spcPts val="1200"/>
              </a:spcBef>
              <a:defRPr/>
            </a:pPr>
            <a:r>
              <a:rPr lang="en-GB" altLang="en-US" sz="1600" dirty="0"/>
              <a:t>IETF dependencies in SA4: new ones with </a:t>
            </a:r>
            <a:r>
              <a:rPr lang="en-GB" altLang="en-US" sz="1600" dirty="0">
                <a:solidFill>
                  <a:srgbClr val="FF0000"/>
                </a:solidFill>
              </a:rPr>
              <a:t>red colour</a:t>
            </a:r>
            <a:r>
              <a:rPr lang="en-GB" altLang="en-US" sz="1600" dirty="0"/>
              <a:t>, those removed with </a:t>
            </a:r>
            <a:r>
              <a:rPr lang="en-GB" altLang="en-US" sz="1600" dirty="0">
                <a:solidFill>
                  <a:srgbClr val="006600"/>
                </a:solidFill>
              </a:rPr>
              <a:t>green colour</a:t>
            </a:r>
            <a:r>
              <a:rPr lang="en-GB" altLang="en-US" sz="1600" dirty="0"/>
              <a:t>, and other updates by </a:t>
            </a:r>
            <a:r>
              <a:rPr lang="en-GB" altLang="en-US" sz="1600" dirty="0">
                <a:solidFill>
                  <a:srgbClr val="0000FF"/>
                </a:solidFill>
              </a:rPr>
              <a:t>blue colour</a:t>
            </a:r>
            <a:r>
              <a:rPr lang="en-GB" altLang="en-US" sz="1600" dirty="0"/>
              <a:t>:</a:t>
            </a:r>
          </a:p>
          <a:p>
            <a:pPr marL="0" indent="0">
              <a:spcBef>
                <a:spcPts val="600"/>
              </a:spcBef>
              <a:buFontTx/>
              <a:buNone/>
              <a:defRPr/>
            </a:pPr>
            <a:endParaRPr lang="en-GB" altLang="en-US" sz="1800" dirty="0"/>
          </a:p>
        </p:txBody>
      </p:sp>
      <p:graphicFrame>
        <p:nvGraphicFramePr>
          <p:cNvPr id="8" name="Table 7">
            <a:extLst>
              <a:ext uri="{FF2B5EF4-FFF2-40B4-BE49-F238E27FC236}">
                <a16:creationId xmlns:a16="http://schemas.microsoft.com/office/drawing/2014/main" id="{54EE60BD-AC85-4001-BB75-743601C501F0}"/>
              </a:ext>
            </a:extLst>
          </p:cNvPr>
          <p:cNvGraphicFramePr>
            <a:graphicFrameLocks noGrp="1"/>
          </p:cNvGraphicFramePr>
          <p:nvPr>
            <p:extLst>
              <p:ext uri="{D42A27DB-BD31-4B8C-83A1-F6EECF244321}">
                <p14:modId xmlns:p14="http://schemas.microsoft.com/office/powerpoint/2010/main" val="782912481"/>
              </p:ext>
            </p:extLst>
          </p:nvPr>
        </p:nvGraphicFramePr>
        <p:xfrm>
          <a:off x="590550" y="2928938"/>
          <a:ext cx="8281987" cy="2729497"/>
        </p:xfrm>
        <a:graphic>
          <a:graphicData uri="http://schemas.openxmlformats.org/drawingml/2006/table">
            <a:tbl>
              <a:tblPr/>
              <a:tblGrid>
                <a:gridCol w="1878934">
                  <a:extLst>
                    <a:ext uri="{9D8B030D-6E8A-4147-A177-3AD203B41FA5}">
                      <a16:colId xmlns:a16="http://schemas.microsoft.com/office/drawing/2014/main" val="20000"/>
                    </a:ext>
                  </a:extLst>
                </a:gridCol>
                <a:gridCol w="536027">
                  <a:extLst>
                    <a:ext uri="{9D8B030D-6E8A-4147-A177-3AD203B41FA5}">
                      <a16:colId xmlns:a16="http://schemas.microsoft.com/office/drawing/2014/main" val="20001"/>
                    </a:ext>
                  </a:extLst>
                </a:gridCol>
                <a:gridCol w="818001">
                  <a:extLst>
                    <a:ext uri="{9D8B030D-6E8A-4147-A177-3AD203B41FA5}">
                      <a16:colId xmlns:a16="http://schemas.microsoft.com/office/drawing/2014/main" val="20002"/>
                    </a:ext>
                  </a:extLst>
                </a:gridCol>
                <a:gridCol w="2452168">
                  <a:extLst>
                    <a:ext uri="{9D8B030D-6E8A-4147-A177-3AD203B41FA5}">
                      <a16:colId xmlns:a16="http://schemas.microsoft.com/office/drawing/2014/main" val="20003"/>
                    </a:ext>
                  </a:extLst>
                </a:gridCol>
                <a:gridCol w="1277486">
                  <a:extLst>
                    <a:ext uri="{9D8B030D-6E8A-4147-A177-3AD203B41FA5}">
                      <a16:colId xmlns:a16="http://schemas.microsoft.com/office/drawing/2014/main" val="20004"/>
                    </a:ext>
                  </a:extLst>
                </a:gridCol>
                <a:gridCol w="1319371">
                  <a:extLst>
                    <a:ext uri="{9D8B030D-6E8A-4147-A177-3AD203B41FA5}">
                      <a16:colId xmlns:a16="http://schemas.microsoft.com/office/drawing/2014/main" val="20005"/>
                    </a:ext>
                  </a:extLst>
                </a:gridCol>
              </a:tblGrid>
              <a:tr h="382943">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IETF draft name</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3GPP spec. number</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CR# which introduced the dependency</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Responsible person (in SA4)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Feature (Release)</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Comments</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10000"/>
                  </a:ext>
                </a:extLst>
              </a:tr>
              <a:tr h="279286">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draft-ietf-payload-flexible-fec-scheme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0333R1</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Muhammed Coban (mcoban@qti.qualcomm.com), </a:t>
                      </a:r>
                      <a:r>
                        <a:rPr kumimoji="0" lang="fi-FI"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Qualcomm Incorporated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VTRI_EXT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2"/>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draft-ietf-clue-framework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3"/>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draft-ietf-clue-datachannel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4"/>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draft-ietf-clue-signalling</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5"/>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draft-ietf-clue-data-model-schema</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28811" marB="28811"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6"/>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draft-ietf-clue-protocol</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7"/>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draft-ietf-clue-rtp-mapping </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08"/>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GB"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draft-ietf-mmusic-sctp-sdp</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extLst>
                  <a:ext uri="{0D108BD9-81ED-4DB2-BD59-A6C34878D82A}">
                    <a16:rowId xmlns:a16="http://schemas.microsoft.com/office/drawing/2014/main" val="10009"/>
                  </a:ext>
                </a:extLst>
              </a:tr>
              <a:tr h="175630">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draft-ietf-mmusic-data-channel-sdpneg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Ozgur Oyman (ozgur.oyman@intel.com), Intel</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0"/>
                  </a:ext>
                </a:extLst>
              </a:tr>
              <a:tr h="175630">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draft-ietf-mmusic-sdp-simulcast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26.223</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fi-FI"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a:t>
                      </a:r>
                      <a:endPar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lvl1pPr marL="34925">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rgbClr val="000000"/>
                          </a:solidFill>
                          <a:effectLst/>
                          <a:latin typeface="Arial" panose="020B0604020202020204" pitchFamily="34" charset="0"/>
                          <a:cs typeface="Arial" panose="020B0604020202020204" pitchFamily="34" charset="0"/>
                        </a:rPr>
                        <a:t>IMS_TELEP_S4 (Rel-13) </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rowSpan="2">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2"/>
                  </a:ext>
                </a:extLst>
              </a:tr>
              <a:tr h="207312">
                <a:tc vMerge="1">
                  <a:txBody>
                    <a:bodyPr/>
                    <a:lstStyle/>
                    <a:p>
                      <a:endParaRPr lang="en-GB"/>
                    </a:p>
                  </a:txBody>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5999" marR="35999" marT="35974" marB="35974"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vMerge="1">
                  <a:txBody>
                    <a:bodyPr/>
                    <a:lstStyle/>
                    <a:p>
                      <a:endParaRPr lang="en-GB"/>
                    </a:p>
                  </a:txBody>
                  <a:tcPr/>
                </a:tc>
                <a:extLst>
                  <a:ext uri="{0D108BD9-81ED-4DB2-BD59-A6C34878D82A}">
                    <a16:rowId xmlns:a16="http://schemas.microsoft.com/office/drawing/2014/main" val="10013"/>
                  </a:ext>
                </a:extLst>
              </a:tr>
              <a:tr h="279286">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lang="en-US" sz="800" dirty="0">
                          <a:solidFill>
                            <a:schemeClr val="tx1"/>
                          </a:solidFill>
                          <a:latin typeface="Arial" panose="020B0604020202020204" pitchFamily="34" charset="0"/>
                          <a:cs typeface="Arial" panose="020B0604020202020204" pitchFamily="34" charset="0"/>
                        </a:rPr>
                        <a:t>draft-ietf-mmusic-rid</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26.114</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0385R1</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 Burman</a:t>
                      </a:r>
                    </a:p>
                    <a:p>
                      <a:pPr marL="36000" marR="0" lvl="0" indent="0" algn="l" defTabSz="914400" rtl="0" eaLnBrk="1" fontAlgn="base" latinLnBrk="0" hangingPunct="1">
                        <a:lnSpc>
                          <a:spcPct val="85000"/>
                        </a:lnSpc>
                        <a:spcBef>
                          <a:spcPts val="0"/>
                        </a:spcBef>
                        <a:spcAft>
                          <a:spcPts val="0"/>
                        </a:spcAft>
                        <a:buClrTx/>
                        <a:buSzTx/>
                        <a:buFontTx/>
                        <a:buNone/>
                        <a:tabLst/>
                      </a:pPr>
                      <a:r>
                        <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rPr>
                        <a:t>(bo.burman@ericsson.com), Ericsson LM</a:t>
                      </a: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defRPr/>
                      </a:pPr>
                      <a:r>
                        <a:rPr lang="en-GB" altLang="en-US" sz="800" dirty="0">
                          <a:solidFill>
                            <a:schemeClr val="tx1"/>
                          </a:solidFill>
                          <a:latin typeface="Arial" panose="020B0604020202020204" pitchFamily="34" charset="0"/>
                          <a:cs typeface="Arial" panose="020B0604020202020204" pitchFamily="34" charset="0"/>
                        </a:rPr>
                        <a:t>MMCMH_Enh (Rel-14)</a:t>
                      </a: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36000" marR="0" lvl="0" indent="0" algn="l" defTabSz="914400" rtl="0" eaLnBrk="1" fontAlgn="base" latinLnBrk="0" hangingPunct="1">
                        <a:lnSpc>
                          <a:spcPct val="85000"/>
                        </a:lnSpc>
                        <a:spcBef>
                          <a:spcPts val="0"/>
                        </a:spcBef>
                        <a:spcAft>
                          <a:spcPts val="0"/>
                        </a:spcAft>
                        <a:buClrTx/>
                        <a:buSzTx/>
                        <a:buFontTx/>
                        <a:buNone/>
                        <a:tabLst/>
                      </a:pPr>
                      <a:endParaRPr kumimoji="0" lang="en-US" altLang="en-US" sz="800" b="0"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36002" marR="36002" marT="35987" marB="3598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0014"/>
                  </a:ext>
                </a:extLst>
              </a:tr>
            </a:tbl>
          </a:graphicData>
        </a:graphic>
      </p:graphicFrame>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1F7DEF2F-1E27-4045-857E-7F61676DE0D1}"/>
              </a:ext>
            </a:extLst>
          </p:cNvPr>
          <p:cNvSpPr>
            <a:spLocks noGrp="1"/>
          </p:cNvSpPr>
          <p:nvPr>
            <p:ph type="title"/>
          </p:nvPr>
        </p:nvSpPr>
        <p:spPr>
          <a:xfrm>
            <a:off x="488950" y="165100"/>
            <a:ext cx="6827838" cy="1143000"/>
          </a:xfrm>
        </p:spPr>
        <p:txBody>
          <a:bodyPr/>
          <a:lstStyle/>
          <a:p>
            <a:r>
              <a:rPr lang="en-US" altLang="en-US" dirty="0"/>
              <a:t>Summary of action items</a:t>
            </a:r>
          </a:p>
        </p:txBody>
      </p:sp>
      <p:sp>
        <p:nvSpPr>
          <p:cNvPr id="47107" name="Content Placeholder 2">
            <a:extLst>
              <a:ext uri="{FF2B5EF4-FFF2-40B4-BE49-F238E27FC236}">
                <a16:creationId xmlns:a16="http://schemas.microsoft.com/office/drawing/2014/main" id="{7E7CA9F5-4AA8-4674-B5DF-BA6D7261CAFC}"/>
              </a:ext>
            </a:extLst>
          </p:cNvPr>
          <p:cNvSpPr>
            <a:spLocks noGrp="1"/>
          </p:cNvSpPr>
          <p:nvPr>
            <p:ph idx="1"/>
          </p:nvPr>
        </p:nvSpPr>
        <p:spPr>
          <a:xfrm>
            <a:off x="485775" y="1379538"/>
            <a:ext cx="8388350" cy="4830762"/>
          </a:xfrm>
        </p:spPr>
        <p:txBody>
          <a:bodyPr/>
          <a:lstStyle/>
          <a:p>
            <a:pPr eaLnBrk="1" hangingPunct="1">
              <a:lnSpc>
                <a:spcPct val="90000"/>
              </a:lnSpc>
              <a:spcBef>
                <a:spcPts val="2400"/>
              </a:spcBef>
            </a:pPr>
            <a:r>
              <a:rPr lang="en-GB" altLang="en-US" dirty="0"/>
              <a:t>Action Points from SA#83 to SA4:</a:t>
            </a:r>
          </a:p>
          <a:p>
            <a:pPr lvl="1">
              <a:lnSpc>
                <a:spcPct val="90000"/>
              </a:lnSpc>
              <a:spcBef>
                <a:spcPts val="900"/>
              </a:spcBef>
            </a:pPr>
            <a:r>
              <a:rPr lang="fi-FI" altLang="fr-FR" sz="1800" dirty="0">
                <a:cs typeface="Arial" panose="020B0604020202020204" pitchFamily="34" charset="0"/>
              </a:rPr>
              <a:t>None</a:t>
            </a:r>
            <a:endParaRPr lang="en-US" altLang="fr-FR" sz="1800" dirty="0">
              <a:cs typeface="Arial" panose="020B0604020202020204" pitchFamily="34" charset="0"/>
            </a:endParaRPr>
          </a:p>
          <a:p>
            <a:pPr eaLnBrk="1" hangingPunct="1">
              <a:lnSpc>
                <a:spcPct val="90000"/>
              </a:lnSpc>
              <a:spcBef>
                <a:spcPts val="3000"/>
              </a:spcBef>
            </a:pPr>
            <a:r>
              <a:rPr lang="en-GB" altLang="en-US" dirty="0"/>
              <a:t>Action items from SA4 to SA#84:</a:t>
            </a:r>
          </a:p>
          <a:p>
            <a:pPr lvl="1">
              <a:lnSpc>
                <a:spcPct val="90000"/>
              </a:lnSpc>
              <a:spcBef>
                <a:spcPts val="300"/>
              </a:spcBef>
            </a:pPr>
            <a:r>
              <a:rPr lang="en-US" altLang="en-US" sz="1800" dirty="0"/>
              <a:t>Approve all CRs</a:t>
            </a:r>
          </a:p>
          <a:p>
            <a:pPr lvl="1">
              <a:lnSpc>
                <a:spcPct val="90000"/>
              </a:lnSpc>
              <a:spcBef>
                <a:spcPts val="300"/>
              </a:spcBef>
            </a:pPr>
            <a:r>
              <a:rPr lang="en-US" altLang="en-US" sz="1800" dirty="0"/>
              <a:t>Approve 2 new WIDs and 1 revised WID</a:t>
            </a:r>
          </a:p>
          <a:p>
            <a:pPr lvl="1">
              <a:lnSpc>
                <a:spcPct val="90000"/>
              </a:lnSpc>
              <a:spcBef>
                <a:spcPts val="300"/>
              </a:spcBef>
            </a:pPr>
            <a:r>
              <a:rPr lang="en-US" altLang="en-US" sz="1800" dirty="0"/>
              <a:t>Approve 1 new TS and 1 new TR</a:t>
            </a:r>
          </a:p>
          <a:p>
            <a:pPr lvl="1">
              <a:lnSpc>
                <a:spcPct val="90000"/>
              </a:lnSpc>
              <a:spcBef>
                <a:spcPts val="300"/>
              </a:spcBef>
            </a:pPr>
            <a:endParaRPr lang="en-US" altLang="en-US" sz="1800" dirty="0"/>
          </a:p>
          <a:p>
            <a:pPr lvl="1">
              <a:lnSpc>
                <a:spcPct val="90000"/>
              </a:lnSpc>
              <a:spcBef>
                <a:spcPts val="300"/>
              </a:spcBef>
            </a:pPr>
            <a:endParaRPr lang="en-US" altLang="en-US" sz="1800" dirty="0"/>
          </a:p>
          <a:p>
            <a:pPr lvl="1">
              <a:lnSpc>
                <a:spcPct val="90000"/>
              </a:lnSpc>
              <a:spcBef>
                <a:spcPts val="300"/>
              </a:spcBef>
            </a:pPr>
            <a:endParaRPr lang="en-US" altLang="en-US" sz="18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SA#83</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lnSpc>
                <a:spcPct val="85000"/>
              </a:lnSpc>
              <a:spcBef>
                <a:spcPts val="3000"/>
              </a:spcBef>
            </a:pPr>
            <a:r>
              <a:rPr lang="en-GB" altLang="en-US" sz="2400" dirty="0"/>
              <a:t>SWG conference calls </a:t>
            </a:r>
            <a:r>
              <a:rPr lang="en-GB" altLang="en-US" sz="2000" dirty="0"/>
              <a:t>(2 hours each)</a:t>
            </a:r>
          </a:p>
          <a:p>
            <a:pPr lvl="1">
              <a:lnSpc>
                <a:spcPct val="90000"/>
              </a:lnSpc>
              <a:spcBef>
                <a:spcPts val="200"/>
              </a:spcBef>
            </a:pPr>
            <a:r>
              <a:rPr lang="en-GB" altLang="fr-FR" sz="1800" dirty="0"/>
              <a:t>3GPP SA4 telco on </a:t>
            </a:r>
            <a:r>
              <a:rPr lang="en-GB" altLang="fr-FR" sz="1800" dirty="0" err="1"/>
              <a:t>TyTrac</a:t>
            </a:r>
            <a:r>
              <a:rPr lang="en-GB" altLang="fr-FR" sz="1800" dirty="0"/>
              <a:t>		18FEB</a:t>
            </a:r>
          </a:p>
          <a:p>
            <a:pPr lvl="1">
              <a:lnSpc>
                <a:spcPct val="90000"/>
              </a:lnSpc>
              <a:spcBef>
                <a:spcPts val="200"/>
              </a:spcBef>
            </a:pPr>
            <a:r>
              <a:rPr lang="en-GB" altLang="fr-FR" sz="1800" dirty="0"/>
              <a:t>3GPP SA4 telco on IVAS 		19FEB</a:t>
            </a:r>
          </a:p>
          <a:p>
            <a:pPr lvl="1">
              <a:lnSpc>
                <a:spcPct val="90000"/>
              </a:lnSpc>
              <a:spcBef>
                <a:spcPts val="200"/>
              </a:spcBef>
            </a:pPr>
            <a:r>
              <a:rPr lang="en-GB" altLang="fr-FR" sz="1800" dirty="0"/>
              <a:t>3GPP SA4 telco on 5GMSA		20FEB</a:t>
            </a:r>
          </a:p>
          <a:p>
            <a:pPr lvl="1">
              <a:lnSpc>
                <a:spcPct val="90000"/>
              </a:lnSpc>
              <a:spcBef>
                <a:spcPts val="200"/>
              </a:spcBef>
            </a:pPr>
            <a:r>
              <a:rPr lang="en-GB" altLang="fr-FR" sz="1800" dirty="0"/>
              <a:t>3GPP SA4 telco on E-FLUS		25FEB</a:t>
            </a:r>
          </a:p>
          <a:p>
            <a:pPr lvl="1">
              <a:lnSpc>
                <a:spcPct val="90000"/>
              </a:lnSpc>
              <a:spcBef>
                <a:spcPts val="200"/>
              </a:spcBef>
            </a:pPr>
            <a:r>
              <a:rPr lang="en-GB" altLang="fr-FR" sz="1800" dirty="0"/>
              <a:t>3GPP SA4 telco on FS_XR5G		28FEB </a:t>
            </a:r>
          </a:p>
          <a:p>
            <a:pPr lvl="1">
              <a:lnSpc>
                <a:spcPct val="90000"/>
              </a:lnSpc>
              <a:spcBef>
                <a:spcPts val="200"/>
              </a:spcBef>
            </a:pPr>
            <a:r>
              <a:rPr lang="en-GB" altLang="fr-FR" sz="1800" dirty="0"/>
              <a:t>3GPP SA4 telco on CHEM		4MAR</a:t>
            </a:r>
          </a:p>
          <a:p>
            <a:pPr lvl="1">
              <a:lnSpc>
                <a:spcPct val="90000"/>
              </a:lnSpc>
              <a:spcBef>
                <a:spcPts val="200"/>
              </a:spcBef>
            </a:pPr>
            <a:r>
              <a:rPr lang="en-GB" altLang="fr-FR" sz="1800" dirty="0"/>
              <a:t>3GPP SA4 telco on FS_XR5G		5MAR</a:t>
            </a:r>
          </a:p>
          <a:p>
            <a:pPr lvl="1">
              <a:lnSpc>
                <a:spcPct val="90000"/>
              </a:lnSpc>
              <a:spcBef>
                <a:spcPts val="200"/>
              </a:spcBef>
            </a:pPr>
            <a:r>
              <a:rPr lang="en-GB" altLang="fr-FR" sz="1800" dirty="0"/>
              <a:t>3GPP SA4 telco on 5GMSA		14MAR</a:t>
            </a:r>
          </a:p>
          <a:p>
            <a:pPr lvl="1">
              <a:lnSpc>
                <a:spcPct val="90000"/>
              </a:lnSpc>
              <a:spcBef>
                <a:spcPts val="200"/>
              </a:spcBef>
            </a:pPr>
            <a:r>
              <a:rPr lang="en-GB" altLang="fr-FR" sz="1800" dirty="0"/>
              <a:t>3GPP SA4 telco on FS_XR5G		14MAR </a:t>
            </a:r>
          </a:p>
          <a:p>
            <a:pPr lvl="1">
              <a:lnSpc>
                <a:spcPct val="90000"/>
              </a:lnSpc>
              <a:spcBef>
                <a:spcPts val="200"/>
              </a:spcBef>
            </a:pPr>
            <a:r>
              <a:rPr lang="en-GB" altLang="fr-FR" sz="1800" dirty="0"/>
              <a:t>3GPP SA4 MTSI telco on New SID	18MAR</a:t>
            </a:r>
          </a:p>
          <a:p>
            <a:pPr lvl="1">
              <a:lnSpc>
                <a:spcPct val="90000"/>
              </a:lnSpc>
              <a:spcBef>
                <a:spcPts val="200"/>
              </a:spcBef>
            </a:pPr>
            <a:r>
              <a:rPr lang="en-GB" altLang="fr-FR" sz="1800" dirty="0"/>
              <a:t>3GPP SA4 MTSI telco on New SID	25MAR</a:t>
            </a:r>
          </a:p>
          <a:p>
            <a:pPr>
              <a:defRPr/>
            </a:pPr>
            <a:r>
              <a:rPr lang="fi-FI" sz="2400"/>
              <a:t>SA4 </a:t>
            </a:r>
            <a:r>
              <a:rPr lang="fi-FI" sz="2400" dirty="0"/>
              <a:t>plenary meetings</a:t>
            </a:r>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lvl="1">
              <a:lnSpc>
                <a:spcPct val="90000"/>
              </a:lnSpc>
              <a:spcBef>
                <a:spcPts val="200"/>
              </a:spcBef>
              <a:tabLst>
                <a:tab pos="1787525" algn="l"/>
                <a:tab pos="3671888" algn="l"/>
              </a:tabLst>
              <a:defRPr/>
            </a:pPr>
            <a:endParaRPr lang="en-GB" sz="1600" dirty="0"/>
          </a:p>
          <a:p>
            <a:pPr marL="457200" lvl="1" indent="0">
              <a:lnSpc>
                <a:spcPct val="90000"/>
              </a:lnSpc>
              <a:spcBef>
                <a:spcPts val="200"/>
              </a:spcBef>
              <a:buFont typeface="Arial" panose="020B0604020202020204" pitchFamily="34" charset="0"/>
              <a:buNone/>
              <a:tabLst>
                <a:tab pos="1787525" algn="l"/>
                <a:tab pos="3671888" algn="l"/>
              </a:tabLst>
              <a:defRPr/>
            </a:pPr>
            <a:endParaRPr lang="en-GB" sz="1600" dirty="0"/>
          </a:p>
          <a:p>
            <a:pPr lvl="1">
              <a:spcBef>
                <a:spcPts val="400"/>
              </a:spcBef>
              <a:defRPr/>
            </a:pPr>
            <a:endParaRPr lang="en-US" sz="1600" dirty="0"/>
          </a:p>
          <a:p>
            <a:pPr lvl="1">
              <a:spcBef>
                <a:spcPts val="400"/>
              </a:spcBef>
              <a:defRPr/>
            </a:pPr>
            <a:endParaRPr lang="en-US" sz="1600" dirty="0"/>
          </a:p>
          <a:p>
            <a:pPr lvl="1">
              <a:spcBef>
                <a:spcPts val="400"/>
              </a:spcBef>
              <a:defRPr/>
            </a:pPr>
            <a:endParaRPr lang="en-US" sz="1600" dirty="0"/>
          </a:p>
        </p:txBody>
      </p:sp>
      <p:graphicFrame>
        <p:nvGraphicFramePr>
          <p:cNvPr id="5" name="Table 4">
            <a:extLst>
              <a:ext uri="{FF2B5EF4-FFF2-40B4-BE49-F238E27FC236}">
                <a16:creationId xmlns:a16="http://schemas.microsoft.com/office/drawing/2014/main" id="{75B5E36E-AD73-4C16-92F3-C7AEAB59A776}"/>
              </a:ext>
            </a:extLst>
          </p:cNvPr>
          <p:cNvGraphicFramePr>
            <a:graphicFrameLocks noGrp="1"/>
          </p:cNvGraphicFramePr>
          <p:nvPr>
            <p:extLst>
              <p:ext uri="{D42A27DB-BD31-4B8C-83A1-F6EECF244321}">
                <p14:modId xmlns:p14="http://schemas.microsoft.com/office/powerpoint/2010/main" val="2039674974"/>
              </p:ext>
            </p:extLst>
          </p:nvPr>
        </p:nvGraphicFramePr>
        <p:xfrm>
          <a:off x="1025118" y="5286053"/>
          <a:ext cx="6616700" cy="703059"/>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791872">
                  <a:extLst>
                    <a:ext uri="{9D8B030D-6E8A-4147-A177-3AD203B41FA5}">
                      <a16:colId xmlns:a16="http://schemas.microsoft.com/office/drawing/2014/main" val="20001"/>
                    </a:ext>
                  </a:extLst>
                </a:gridCol>
                <a:gridCol w="3578139">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SA4#103</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8 - 12 April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NAF3, Venue: Newport Beach, CA USA</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4"/>
                  </a:ext>
                </a:extLst>
              </a:tr>
            </a:tbl>
          </a:graphicData>
        </a:graphic>
      </p:graphicFrame>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20F10244-1502-4B49-9971-204A97D2FD8D}"/>
              </a:ext>
            </a:extLst>
          </p:cNvPr>
          <p:cNvSpPr>
            <a:spLocks noGrp="1"/>
          </p:cNvSpPr>
          <p:nvPr>
            <p:ph type="title"/>
          </p:nvPr>
        </p:nvSpPr>
        <p:spPr>
          <a:xfrm>
            <a:off x="488950" y="258763"/>
            <a:ext cx="6827838" cy="822325"/>
          </a:xfrm>
          <a:extLst/>
        </p:spPr>
        <p:txBody>
          <a:bodyPr/>
          <a:lstStyle/>
          <a:p>
            <a:pPr>
              <a:defRPr/>
            </a:pPr>
            <a:r>
              <a:rPr lang="en-US" altLang="en-US" dirty="0"/>
              <a:t>List of documents to SA#84</a:t>
            </a:r>
            <a:endParaRPr lang="en-US" altLang="en-US" dirty="0">
              <a:highlight>
                <a:srgbClr val="FFFF00"/>
              </a:highlight>
            </a:endParaRPr>
          </a:p>
        </p:txBody>
      </p:sp>
      <p:graphicFrame>
        <p:nvGraphicFramePr>
          <p:cNvPr id="27" name="Table 26">
            <a:extLst>
              <a:ext uri="{FF2B5EF4-FFF2-40B4-BE49-F238E27FC236}">
                <a16:creationId xmlns:a16="http://schemas.microsoft.com/office/drawing/2014/main" id="{469BCC4C-6CD8-4CDD-B975-B82DF0494913}"/>
              </a:ext>
            </a:extLst>
          </p:cNvPr>
          <p:cNvGraphicFramePr>
            <a:graphicFrameLocks noGrp="1"/>
          </p:cNvGraphicFramePr>
          <p:nvPr>
            <p:extLst>
              <p:ext uri="{D42A27DB-BD31-4B8C-83A1-F6EECF244321}">
                <p14:modId xmlns:p14="http://schemas.microsoft.com/office/powerpoint/2010/main" val="4032905433"/>
              </p:ext>
            </p:extLst>
          </p:nvPr>
        </p:nvGraphicFramePr>
        <p:xfrm>
          <a:off x="371475" y="1250950"/>
          <a:ext cx="8594725" cy="4251325"/>
        </p:xfrm>
        <a:graphic>
          <a:graphicData uri="http://schemas.openxmlformats.org/drawingml/2006/table">
            <a:tbl>
              <a:tblPr/>
              <a:tblGrid>
                <a:gridCol w="771525">
                  <a:extLst>
                    <a:ext uri="{9D8B030D-6E8A-4147-A177-3AD203B41FA5}">
                      <a16:colId xmlns:a16="http://schemas.microsoft.com/office/drawing/2014/main" val="3854067395"/>
                    </a:ext>
                  </a:extLst>
                </a:gridCol>
                <a:gridCol w="4521200">
                  <a:extLst>
                    <a:ext uri="{9D8B030D-6E8A-4147-A177-3AD203B41FA5}">
                      <a16:colId xmlns:a16="http://schemas.microsoft.com/office/drawing/2014/main" val="1227836291"/>
                    </a:ext>
                  </a:extLst>
                </a:gridCol>
                <a:gridCol w="787400">
                  <a:extLst>
                    <a:ext uri="{9D8B030D-6E8A-4147-A177-3AD203B41FA5}">
                      <a16:colId xmlns:a16="http://schemas.microsoft.com/office/drawing/2014/main" val="2614713392"/>
                    </a:ext>
                  </a:extLst>
                </a:gridCol>
                <a:gridCol w="596900">
                  <a:extLst>
                    <a:ext uri="{9D8B030D-6E8A-4147-A177-3AD203B41FA5}">
                      <a16:colId xmlns:a16="http://schemas.microsoft.com/office/drawing/2014/main" val="656100597"/>
                    </a:ext>
                  </a:extLst>
                </a:gridCol>
                <a:gridCol w="939800">
                  <a:extLst>
                    <a:ext uri="{9D8B030D-6E8A-4147-A177-3AD203B41FA5}">
                      <a16:colId xmlns:a16="http://schemas.microsoft.com/office/drawing/2014/main" val="1663996053"/>
                    </a:ext>
                  </a:extLst>
                </a:gridCol>
                <a:gridCol w="977900">
                  <a:extLst>
                    <a:ext uri="{9D8B030D-6E8A-4147-A177-3AD203B41FA5}">
                      <a16:colId xmlns:a16="http://schemas.microsoft.com/office/drawing/2014/main" val="1656714185"/>
                    </a:ext>
                  </a:extLst>
                </a:gridCol>
              </a:tblGrid>
              <a:tr h="288925">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pPr>
                      <a:r>
                        <a:rPr kumimoji="0" lang="en-US" altLang="fr-FR" sz="800" b="1" i="0" u="none" strike="noStrike" cap="none" normalizeH="0" baseline="0" dirty="0" err="1">
                          <a:ln>
                            <a:noFill/>
                          </a:ln>
                          <a:solidFill>
                            <a:schemeClr val="bg1"/>
                          </a:solidFill>
                          <a:effectLst/>
                          <a:latin typeface="Arial" panose="020B0604020202020204" pitchFamily="34" charset="0"/>
                          <a:cs typeface="Arial" panose="020B0604020202020204" pitchFamily="34" charset="0"/>
                        </a:rPr>
                        <a:t>Tdoc</a:t>
                      </a:r>
                      <a:endPar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endParaRP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Title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a:ln>
                            <a:noFill/>
                          </a:ln>
                          <a:solidFill>
                            <a:srgbClr val="FFFFFF"/>
                          </a:solidFill>
                          <a:effectLst/>
                          <a:latin typeface="Arial" panose="020B0604020202020204" pitchFamily="34" charset="0"/>
                          <a:cs typeface="Arial" panose="020B0604020202020204" pitchFamily="34" charset="0"/>
                        </a:rPr>
                        <a:t>Source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Type</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For</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fr-FR" sz="8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Agenda Item</a:t>
                      </a:r>
                    </a:p>
                  </a:txBody>
                  <a:tcPr marL="36004" marR="36004" marT="17997" marB="17997"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extLst>
                  <a:ext uri="{0D108BD9-81ED-4DB2-BD59-A6C34878D82A}">
                    <a16:rowId xmlns:a16="http://schemas.microsoft.com/office/drawing/2014/main" val="4223300937"/>
                  </a:ext>
                </a:extLst>
              </a:tr>
              <a:tr h="304800">
                <a:tc>
                  <a:txBody>
                    <a:bodyPr/>
                    <a:lstStyle/>
                    <a:p>
                      <a:pPr algn="l" fontAlgn="t"/>
                      <a:r>
                        <a:rPr lang="fr-FR" sz="800" b="0" i="0" u="none" strike="noStrike" dirty="0">
                          <a:solidFill>
                            <a:srgbClr val="000000"/>
                          </a:solidFill>
                          <a:effectLst/>
                          <a:latin typeface="Arial" panose="020B0604020202020204" pitchFamily="34" charset="0"/>
                        </a:rPr>
                        <a:t>SP-190329</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nb-NO" sz="800" b="0" i="0" u="none" strike="noStrike">
                          <a:solidFill>
                            <a:srgbClr val="000000"/>
                          </a:solidFill>
                          <a:effectLst/>
                          <a:latin typeface="Arial" panose="020B0604020202020204" pitchFamily="34" charset="0"/>
                        </a:rPr>
                        <a:t>SA WG4 Status Report at TSG SA#84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 Chairman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report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Presentation</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4.4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16651577"/>
                  </a:ext>
                </a:extLst>
              </a:tr>
              <a:tr h="304800">
                <a:tc>
                  <a:txBody>
                    <a:bodyPr/>
                    <a:lstStyle/>
                    <a:p>
                      <a:pPr algn="l" fontAlgn="t"/>
                      <a:r>
                        <a:rPr lang="fr-FR" sz="800" b="1" i="0" u="sng" strike="noStrike">
                          <a:solidFill>
                            <a:srgbClr val="0000FF"/>
                          </a:solidFill>
                          <a:effectLst/>
                          <a:latin typeface="Arial" panose="020B0604020202020204" pitchFamily="34" charset="0"/>
                          <a:hlinkClick r:id="rId2"/>
                        </a:rPr>
                        <a:t>SP-190330</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Revised WID on Service Interactivity (SerInter)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revised</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6.1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102028606"/>
                  </a:ext>
                </a:extLst>
              </a:tr>
              <a:tr h="304800">
                <a:tc>
                  <a:txBody>
                    <a:bodyPr/>
                    <a:lstStyle/>
                    <a:p>
                      <a:pPr algn="l" fontAlgn="t"/>
                      <a:r>
                        <a:rPr lang="fr-FR" sz="800" b="1" i="0" u="sng" strike="noStrike">
                          <a:solidFill>
                            <a:srgbClr val="0000FF"/>
                          </a:solidFill>
                          <a:effectLst/>
                          <a:latin typeface="Arial" panose="020B0604020202020204" pitchFamily="34" charset="0"/>
                          <a:hlinkClick r:id="rId3"/>
                        </a:rPr>
                        <a:t>SP-190331</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WID on VR QoE metrics (VRQoE)</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6.1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247147088"/>
                  </a:ext>
                </a:extLst>
              </a:tr>
              <a:tr h="304800">
                <a:tc>
                  <a:txBody>
                    <a:bodyPr/>
                    <a:lstStyle/>
                    <a:p>
                      <a:pPr algn="l" fontAlgn="t"/>
                      <a:r>
                        <a:rPr lang="fr-FR" sz="800" b="1" i="0" u="sng" strike="noStrike">
                          <a:solidFill>
                            <a:srgbClr val="0000FF"/>
                          </a:solidFill>
                          <a:effectLst/>
                          <a:latin typeface="Arial" panose="020B0604020202020204" pitchFamily="34" charset="0"/>
                          <a:hlinkClick r:id="rId4"/>
                        </a:rPr>
                        <a:t>SP-190332</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New WID on 5G Media Streaming stage 3 (5GMS3)</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WID new</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6.1</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48494222"/>
                  </a:ext>
                </a:extLst>
              </a:tr>
              <a:tr h="304800">
                <a:tc>
                  <a:txBody>
                    <a:bodyPr/>
                    <a:lstStyle/>
                    <a:p>
                      <a:pPr algn="l" fontAlgn="t"/>
                      <a:r>
                        <a:rPr lang="fr-FR" sz="800" b="1" i="0" u="sng" strike="noStrike">
                          <a:solidFill>
                            <a:srgbClr val="0000FF"/>
                          </a:solidFill>
                          <a:effectLst/>
                          <a:latin typeface="Arial" panose="020B0604020202020204" pitchFamily="34" charset="0"/>
                          <a:hlinkClick r:id="rId5"/>
                        </a:rPr>
                        <a:t>SP-190333</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Draft TS 26.501 5G Media Streaming (5GMS); General description and architecture (Release 16) v. 2.0.0 (5GMSA)</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6.7</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886700408"/>
                  </a:ext>
                </a:extLst>
              </a:tr>
              <a:tr h="304800">
                <a:tc>
                  <a:txBody>
                    <a:bodyPr/>
                    <a:lstStyle/>
                    <a:p>
                      <a:pPr algn="l" fontAlgn="t"/>
                      <a:r>
                        <a:rPr lang="fr-FR" sz="800" b="1" i="0" u="sng" strike="noStrike">
                          <a:solidFill>
                            <a:srgbClr val="0000FF"/>
                          </a:solidFill>
                          <a:effectLst/>
                          <a:latin typeface="Arial" panose="020B0604020202020204" pitchFamily="34" charset="0"/>
                          <a:hlinkClick r:id="rId6"/>
                        </a:rPr>
                        <a:t>SP-190334</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Draft TR 26.929 QoE parameters and metrics relevant to the Virtual Reality (VR) user experience (Release 16) v. 1.0.0 (FS_QoE_VR)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draft TR</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6.7</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2578956186"/>
                  </a:ext>
                </a:extLst>
              </a:tr>
              <a:tr h="304800">
                <a:tc>
                  <a:txBody>
                    <a:bodyPr/>
                    <a:lstStyle/>
                    <a:p>
                      <a:pPr algn="l" fontAlgn="t"/>
                      <a:r>
                        <a:rPr lang="fr-FR" sz="800" b="1" i="0" u="sng" strike="noStrike">
                          <a:solidFill>
                            <a:srgbClr val="0000FF"/>
                          </a:solidFill>
                          <a:effectLst/>
                          <a:latin typeface="Arial" panose="020B0604020202020204" pitchFamily="34" charset="0"/>
                          <a:hlinkClick r:id="rId7"/>
                        </a:rPr>
                        <a:t>SP-190335</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on CVO corrections (Release 12 to Release 16) (CVO)</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12</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551154354"/>
                  </a:ext>
                </a:extLst>
              </a:tr>
              <a:tr h="304800">
                <a:tc>
                  <a:txBody>
                    <a:bodyPr/>
                    <a:lstStyle/>
                    <a:p>
                      <a:pPr algn="l" fontAlgn="t"/>
                      <a:r>
                        <a:rPr lang="fr-FR" sz="800" b="1" i="0" u="sng" strike="noStrike">
                          <a:solidFill>
                            <a:srgbClr val="0000FF"/>
                          </a:solidFill>
                          <a:effectLst/>
                          <a:latin typeface="Arial" panose="020B0604020202020204" pitchFamily="34" charset="0"/>
                          <a:hlinkClick r:id="rId8"/>
                        </a:rPr>
                        <a:t>SP-190336</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on Update FLEX FEC Usage and Reference (Release 13 to Release 16) (VTRI_EXT)</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13</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338374683"/>
                  </a:ext>
                </a:extLst>
              </a:tr>
              <a:tr h="304800">
                <a:tc>
                  <a:txBody>
                    <a:bodyPr/>
                    <a:lstStyle/>
                    <a:p>
                      <a:pPr algn="l" fontAlgn="t"/>
                      <a:r>
                        <a:rPr lang="fr-FR" sz="800" b="1" i="0" u="sng" strike="noStrike">
                          <a:solidFill>
                            <a:srgbClr val="0000FF"/>
                          </a:solidFill>
                          <a:effectLst/>
                          <a:latin typeface="Arial" panose="020B0604020202020204" pitchFamily="34" charset="0"/>
                          <a:hlinkClick r:id="rId9"/>
                        </a:rPr>
                        <a:t>SP-190337</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26.114 &amp; TS 26.346 on Technical Enhancements and Improvements Rel-15 (Release 15) (TEI15)</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15</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156250168"/>
                  </a:ext>
                </a:extLst>
              </a:tr>
              <a:tr h="304800">
                <a:tc>
                  <a:txBody>
                    <a:bodyPr/>
                    <a:lstStyle/>
                    <a:p>
                      <a:pPr algn="l" fontAlgn="t"/>
                      <a:r>
                        <a:rPr lang="fr-FR" sz="800" b="1" i="0" u="sng" strike="noStrike">
                          <a:solidFill>
                            <a:srgbClr val="0000FF"/>
                          </a:solidFill>
                          <a:effectLst/>
                          <a:latin typeface="Arial" panose="020B0604020202020204" pitchFamily="34" charset="0"/>
                          <a:hlinkClick r:id="rId10"/>
                        </a:rPr>
                        <a:t>SP-190338</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26.445 &amp; TR 26.952 on Alternative EVS implementation using updated fixed-point basic operators (Release 16) (Alt_FX_EVS)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677086908"/>
                  </a:ext>
                </a:extLst>
              </a:tr>
              <a:tr h="304800">
                <a:tc>
                  <a:txBody>
                    <a:bodyPr/>
                    <a:lstStyle/>
                    <a:p>
                      <a:pPr algn="l" fontAlgn="t"/>
                      <a:r>
                        <a:rPr lang="fr-FR" sz="800" b="1" i="0" u="sng" strike="noStrike">
                          <a:solidFill>
                            <a:srgbClr val="0000FF"/>
                          </a:solidFill>
                          <a:effectLst/>
                          <a:latin typeface="Arial" panose="020B0604020202020204" pitchFamily="34" charset="0"/>
                          <a:hlinkClick r:id="rId11"/>
                        </a:rPr>
                        <a:t>SP-190339</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err="1">
                          <a:solidFill>
                            <a:srgbClr val="000000"/>
                          </a:solidFill>
                          <a:effectLst/>
                          <a:latin typeface="Arial" panose="020B0604020202020204" pitchFamily="34" charset="0"/>
                        </a:rPr>
                        <a:t>CRs</a:t>
                      </a:r>
                      <a:r>
                        <a:rPr lang="fr-FR" sz="800" b="0" i="0" u="none" strike="noStrike" dirty="0">
                          <a:solidFill>
                            <a:srgbClr val="000000"/>
                          </a:solidFill>
                          <a:effectLst/>
                          <a:latin typeface="Arial" panose="020B0604020202020204" pitchFamily="34" charset="0"/>
                        </a:rPr>
                        <a:t> to TS 26.114 (Release 16) (</a:t>
                      </a:r>
                      <a:r>
                        <a:rPr lang="fr-FR" sz="800" b="0" i="0" u="none" strike="noStrike" dirty="0" err="1">
                          <a:solidFill>
                            <a:srgbClr val="000000"/>
                          </a:solidFill>
                          <a:effectLst/>
                          <a:latin typeface="Arial" panose="020B0604020202020204" pitchFamily="34" charset="0"/>
                        </a:rPr>
                        <a:t>MTSI_eMHI</a:t>
                      </a:r>
                      <a:r>
                        <a:rPr lang="fr-FR" sz="800" b="0" i="0" u="none" strike="noStrike" dirty="0">
                          <a:solidFill>
                            <a:srgbClr val="000000"/>
                          </a:solidFill>
                          <a:effectLst/>
                          <a:latin typeface="Arial" panose="020B0604020202020204" pitchFamily="34" charset="0"/>
                        </a:rPr>
                        <a:t>, TEI16, 5G_MEDIA_MTSI_ext, E2E_DELAY)</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3585085156"/>
                  </a:ext>
                </a:extLst>
              </a:tr>
              <a:tr h="304800">
                <a:tc>
                  <a:txBody>
                    <a:bodyPr/>
                    <a:lstStyle/>
                    <a:p>
                      <a:pPr algn="l" fontAlgn="t"/>
                      <a:r>
                        <a:rPr lang="fr-FR" sz="800" b="1" i="0" u="sng" strike="noStrike">
                          <a:solidFill>
                            <a:srgbClr val="0000FF"/>
                          </a:solidFill>
                          <a:effectLst/>
                          <a:latin typeface="Arial" panose="020B0604020202020204" pitchFamily="34" charset="0"/>
                          <a:hlinkClick r:id="rId12"/>
                        </a:rPr>
                        <a:t>SP-190340</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26.347 &amp; TS 26.348 (Release 16) (MC_XMB)</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16.4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1430342251"/>
                  </a:ext>
                </a:extLst>
              </a:tr>
              <a:tr h="304800">
                <a:tc>
                  <a:txBody>
                    <a:bodyPr/>
                    <a:lstStyle/>
                    <a:p>
                      <a:pPr algn="l" fontAlgn="t"/>
                      <a:r>
                        <a:rPr lang="fr-FR" sz="800" b="1" i="0" u="sng" strike="noStrike">
                          <a:solidFill>
                            <a:srgbClr val="0000FF"/>
                          </a:solidFill>
                          <a:effectLst/>
                          <a:latin typeface="Arial" panose="020B0604020202020204" pitchFamily="34" charset="0"/>
                          <a:hlinkClick r:id="rId13"/>
                        </a:rPr>
                        <a:t>SP-190341</a:t>
                      </a:r>
                      <a:endParaRPr lang="fr-FR" sz="800" b="1" i="0" u="sng" strike="noStrike">
                        <a:solidFill>
                          <a:srgbClr val="0000FF"/>
                        </a:solidFill>
                        <a:effectLst/>
                        <a:latin typeface="Arial" panose="020B0604020202020204" pitchFamily="34" charset="0"/>
                      </a:endParaRP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en-US" sz="800" b="0" i="0" u="none" strike="noStrike">
                          <a:solidFill>
                            <a:srgbClr val="000000"/>
                          </a:solidFill>
                          <a:effectLst/>
                          <a:latin typeface="Arial" panose="020B0604020202020204" pitchFamily="34" charset="0"/>
                        </a:rPr>
                        <a:t>CRs to TS 26.238 &amp; TR 26.939 (Release 16) (E-FLUS)</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SA WG4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sng" strike="noStrike">
                          <a:solidFill>
                            <a:srgbClr val="0070C0"/>
                          </a:solidFill>
                          <a:effectLst/>
                          <a:latin typeface="Arial" panose="020B0604020202020204" pitchFamily="34" charset="0"/>
                        </a:rPr>
                        <a:t>CR pack</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a:solidFill>
                            <a:srgbClr val="000000"/>
                          </a:solidFill>
                          <a:effectLst/>
                          <a:latin typeface="Arial" panose="020B0604020202020204" pitchFamily="34" charset="0"/>
                        </a:rPr>
                        <a:t>Approval</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algn="l" fontAlgn="t"/>
                      <a:r>
                        <a:rPr lang="fr-FR" sz="800" b="0" i="0" u="none" strike="noStrike" dirty="0">
                          <a:solidFill>
                            <a:srgbClr val="000000"/>
                          </a:solidFill>
                          <a:effectLst/>
                          <a:latin typeface="Arial" panose="020B0604020202020204" pitchFamily="34" charset="0"/>
                        </a:rPr>
                        <a:t>16.4</a:t>
                      </a:r>
                    </a:p>
                  </a:txBody>
                  <a:tcPr marL="0" marR="0" marT="0" marB="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E9EDF4"/>
                    </a:solidFill>
                  </a:tcPr>
                </a:tc>
                <a:extLst>
                  <a:ext uri="{0D108BD9-81ED-4DB2-BD59-A6C34878D82A}">
                    <a16:rowId xmlns:a16="http://schemas.microsoft.com/office/drawing/2014/main" val="4093307890"/>
                  </a:ext>
                </a:extLst>
              </a:tr>
            </a:tbl>
          </a:graphicData>
        </a:graphic>
      </p:graphicFrame>
    </p:spTree>
    <p:extLst>
      <p:ext uri="{BB962C8B-B14F-4D97-AF65-F5344CB8AC3E}">
        <p14:creationId xmlns:p14="http://schemas.microsoft.com/office/powerpoint/2010/main" val="1015625398"/>
      </p:ext>
    </p:extLst>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A219D15D-E16B-4219-9E51-AB5ED9ED41F0}"/>
              </a:ext>
            </a:extLst>
          </p:cNvPr>
          <p:cNvSpPr>
            <a:spLocks noGrp="1"/>
          </p:cNvSpPr>
          <p:nvPr>
            <p:ph idx="1"/>
          </p:nvPr>
        </p:nvSpPr>
        <p:spPr>
          <a:xfrm>
            <a:off x="673100" y="2330450"/>
            <a:ext cx="7677150" cy="2222500"/>
          </a:xfrm>
        </p:spPr>
        <p:txBody>
          <a:bodyPr/>
          <a:lstStyle/>
          <a:p>
            <a:pPr marL="0" indent="0">
              <a:buFontTx/>
              <a:buNone/>
            </a:pPr>
            <a:r>
              <a:rPr lang="en-GB" altLang="en-US" sz="3200" b="1">
                <a:solidFill>
                  <a:srgbClr val="FF0000"/>
                </a:solidFill>
              </a:rPr>
              <a:t>Annex 1: </a:t>
            </a:r>
            <a:r>
              <a:rPr lang="en-US" altLang="en-US" sz="3200">
                <a:solidFill>
                  <a:srgbClr val="FF0000"/>
                </a:solidFill>
              </a:rPr>
              <a:t>List of some key abbreviations in the SA4 area</a:t>
            </a:r>
          </a:p>
        </p:txBody>
      </p:sp>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5F3FFEE-E608-499B-87F8-80443A905FE5}"/>
              </a:ext>
            </a:extLst>
          </p:cNvPr>
          <p:cNvSpPr txBox="1">
            <a:spLocks noChangeArrowheads="1"/>
          </p:cNvSpPr>
          <p:nvPr/>
        </p:nvSpPr>
        <p:spPr bwMode="auto">
          <a:xfrm>
            <a:off x="552450" y="358774"/>
            <a:ext cx="3717925" cy="599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ABNF	Augmented BNF (Backus-Naur Form)</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	Adaptive Multi Rate (– Narrowband)</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AMR-NB	Adaptive Multi Rate – Narrowband</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AMR-WB	Adaptive Multi Rate – Wideband</a:t>
            </a:r>
          </a:p>
          <a:p>
            <a:pPr marL="714375" indent="-714375">
              <a:lnSpc>
                <a:spcPct val="90000"/>
              </a:lnSpc>
              <a:spcBef>
                <a:spcPts val="100"/>
              </a:spcBef>
              <a:buFontTx/>
              <a:buNone/>
              <a:tabLst>
                <a:tab pos="714375" algn="l"/>
              </a:tabLst>
              <a:defRPr/>
            </a:pPr>
            <a:r>
              <a:rPr lang="en-US" sz="900" dirty="0">
                <a:latin typeface="Arial" panose="020B0604020202020204" pitchFamily="34" charset="0"/>
                <a:cs typeface="Arial" panose="020B0604020202020204" pitchFamily="34" charset="0"/>
              </a:rPr>
              <a:t>API	Application Programming Interface</a:t>
            </a:r>
            <a:endParaRPr lang="en-GB"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APN	Access Point Name</a:t>
            </a:r>
            <a:r>
              <a:rPr lang="en-US" altLang="zh-CN" sz="900" kern="0" dirty="0">
                <a:latin typeface="Arial" panose="020B0604020202020204" pitchFamily="34" charset="0"/>
                <a:cs typeface="Arial" panose="020B0604020202020204" pitchFamily="34" charset="0"/>
              </a:rPr>
              <a:t>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AVC	Advanced Video Coding</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AVP	</a:t>
            </a:r>
            <a:r>
              <a:rPr lang="en-GB" altLang="zh-CN" sz="900" kern="0" dirty="0">
                <a:latin typeface="Arial" panose="020B0604020202020204" pitchFamily="34" charset="0"/>
                <a:cs typeface="Arial" panose="020B0604020202020204" pitchFamily="34" charset="0"/>
              </a:rPr>
              <a:t>Audio-Visual Profile</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AVPF	</a:t>
            </a:r>
            <a:r>
              <a:rPr lang="en-GB" altLang="zh-CN" sz="900" kern="0" dirty="0">
                <a:latin typeface="Arial" panose="020B0604020202020204" pitchFamily="34" charset="0"/>
                <a:cs typeface="Arial" panose="020B0604020202020204" pitchFamily="34" charset="0"/>
              </a:rPr>
              <a:t>Audio-Visual Profile with Feedback </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CEN	Comité Européen de Normalisation (European Committee for Standardization)</a:t>
            </a:r>
          </a:p>
          <a:p>
            <a:pPr marL="714375" indent="-714375">
              <a:lnSpc>
                <a:spcPct val="90000"/>
              </a:lnSpc>
              <a:spcBef>
                <a:spcPts val="100"/>
              </a:spcBef>
              <a:buFont typeface="Wingdings 2" panose="05020102010507070707" pitchFamily="18" charset="2"/>
              <a:buNone/>
              <a:tabLst>
                <a:tab pos="714375" algn="l"/>
              </a:tabLst>
              <a:defRPr/>
            </a:pPr>
            <a:r>
              <a:rPr lang="fi-FI" sz="900" kern="0" dirty="0">
                <a:latin typeface="Arial" panose="020B0604020202020204" pitchFamily="34" charset="0"/>
                <a:cs typeface="Arial" panose="020B0604020202020204" pitchFamily="34" charset="0"/>
              </a:rPr>
              <a:t>CL	Cross-check Laboratory</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CLUE </a:t>
            </a:r>
            <a:r>
              <a:rPr lang="en-GB" sz="900" dirty="0">
                <a:latin typeface="Arial" panose="020B0604020202020204" pitchFamily="34" charset="0"/>
                <a:cs typeface="Arial" panose="020B0604020202020204" pitchFamily="34" charset="0"/>
              </a:rPr>
              <a:t>	ControLling mUltiple streams for tElepresence </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CMR	Codec Mode Request</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CRC	Cyclic Redundancy Check</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CTM 	</a:t>
            </a:r>
            <a:r>
              <a:rPr lang="en-GB" sz="900" kern="0" dirty="0">
                <a:latin typeface="Arial" panose="020B0604020202020204" pitchFamily="34" charset="0"/>
                <a:cs typeface="Arial" panose="020B0604020202020204" pitchFamily="34" charset="0"/>
              </a:rPr>
              <a:t>Cellular Text Telephone Modem</a:t>
            </a:r>
            <a:r>
              <a:rPr lang="en-US" sz="900" kern="0" dirty="0">
                <a:latin typeface="Arial" panose="020B0604020202020204" pitchFamily="34" charset="0"/>
                <a:cs typeface="Arial" panose="020B0604020202020204" pitchFamily="34" charset="0"/>
              </a:rPr>
              <a:t>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DANE	DASH-Aware Network Element</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DASH	Dynamic Adaptive Streaming over HTTP</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DDF	Device Description Framework</a:t>
            </a:r>
            <a:r>
              <a:rPr lang="en-US" altLang="zh-CN" sz="900" kern="0" dirty="0">
                <a:latin typeface="Arial" panose="020B0604020202020204" pitchFamily="34" charset="0"/>
                <a:cs typeface="Arial" panose="020B0604020202020204" pitchFamily="34" charset="0"/>
              </a:rPr>
              <a:t> </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DTMF	Dual-tone multi-frequency </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DTX	Discontinuous Transmission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ECN	</a:t>
            </a:r>
            <a:r>
              <a:rPr lang="en-GB" altLang="ko-KR" sz="900" kern="0" dirty="0">
                <a:latin typeface="Arial" panose="020B0604020202020204" pitchFamily="34" charset="0"/>
                <a:ea typeface="굴림" pitchFamily="34" charset="-127"/>
                <a:cs typeface="Arial" panose="020B0604020202020204" pitchFamily="34" charset="0"/>
              </a:rPr>
              <a:t>Explicit Congestion Notification</a:t>
            </a:r>
          </a:p>
          <a:p>
            <a:pPr marL="714375" indent="-714375">
              <a:lnSpc>
                <a:spcPct val="90000"/>
              </a:lnSpc>
              <a:spcBef>
                <a:spcPts val="100"/>
              </a:spcBef>
              <a:buFont typeface="Wingdings 2" panose="05020102010507070707" pitchFamily="18" charset="2"/>
              <a:buNone/>
              <a:tabLst>
                <a:tab pos="714375" algn="l"/>
              </a:tabLst>
              <a:defRPr/>
            </a:pPr>
            <a:r>
              <a:rPr lang="en-GB" sz="900" kern="0" dirty="0">
                <a:latin typeface="Arial" panose="020B0604020202020204" pitchFamily="34" charset="0"/>
                <a:cs typeface="Arial" panose="020B0604020202020204" pitchFamily="34" charset="0"/>
              </a:rPr>
              <a:t>eCall	Emergency call from a vehicle, supplemented with a minimum set of emergency related data (MSD)</a:t>
            </a:r>
            <a:endParaRPr lang="en-US"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EEP	Equal Error Protection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EPS	Evolved Packet System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EVS	Enhanced Voice Service</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FB 	</a:t>
            </a:r>
            <a:r>
              <a:rPr lang="en-US" sz="900" dirty="0">
                <a:latin typeface="Arial" panose="020B0604020202020204" pitchFamily="34" charset="0"/>
                <a:cs typeface="Arial" panose="020B0604020202020204" pitchFamily="34" charset="0"/>
              </a:rPr>
              <a:t>Fullband (up to 20 kHz)</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FDT 	File Delivery Table</a:t>
            </a:r>
            <a:endParaRPr lang="en-GB"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FEC	Forward Error Correction</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FER	Frame Erasure Ratio</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FLUTE	File deLivery over Unidirectional Transport</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GAL	Global Analysis Laboratory </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HDR	High Dynamic Range</a:t>
            </a:r>
          </a:p>
          <a:p>
            <a:pPr marL="714375" indent="-714375">
              <a:lnSpc>
                <a:spcPct val="90000"/>
              </a:lnSpc>
              <a:spcBef>
                <a:spcPts val="100"/>
              </a:spcBef>
              <a:buFont typeface="Wingdings 2" panose="05020102010507070707" pitchFamily="18" charset="2"/>
              <a:buNone/>
              <a:tabLst>
                <a:tab pos="714375" algn="l"/>
              </a:tabLst>
              <a:defRPr/>
            </a:pPr>
            <a:r>
              <a:rPr lang="en-GB" sz="900" kern="0" dirty="0">
                <a:latin typeface="Arial" panose="020B0604020202020204" pitchFamily="34" charset="0"/>
                <a:cs typeface="Arial" panose="020B0604020202020204" pitchFamily="34" charset="0"/>
              </a:rPr>
              <a:t>HEVC	High Efficiency Video Coding </a:t>
            </a:r>
          </a:p>
          <a:p>
            <a:pPr marL="714375" indent="-714375">
              <a:lnSpc>
                <a:spcPct val="90000"/>
              </a:lnSpc>
              <a:spcBef>
                <a:spcPts val="100"/>
              </a:spcBef>
              <a:buFont typeface="Wingdings 2" panose="05020102010507070707" pitchFamily="18" charset="2"/>
              <a:buNone/>
              <a:tabLst>
                <a:tab pos="714375" algn="l"/>
              </a:tabLst>
              <a:defRPr/>
            </a:pPr>
            <a:r>
              <a:rPr lang="en-GB" altLang="zh-CN" sz="900" kern="0" dirty="0">
                <a:latin typeface="Arial" panose="020B0604020202020204" pitchFamily="34" charset="0"/>
                <a:cs typeface="Arial" panose="020B0604020202020204" pitchFamily="34" charset="0"/>
              </a:rPr>
              <a:t>HLG	Hybrid Log Gamma</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fi-FI" altLang="zh-CN" sz="900" kern="0" dirty="0">
                <a:latin typeface="Arial" panose="020B0604020202020204" pitchFamily="34" charset="0"/>
                <a:cs typeface="Arial" panose="020B0604020202020204" pitchFamily="34" charset="0"/>
              </a:rPr>
              <a:t>HMD	Head Mounted Display</a:t>
            </a: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HRTF	Head-Related Transfer Function</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HTML5	Hypertext Markup Language version 5</a:t>
            </a:r>
            <a:endParaRPr lang="en-US" altLang="zh-CN" sz="900" kern="0" dirty="0">
              <a:latin typeface="Arial" panose="020B0604020202020204" pitchFamily="34" charset="0"/>
              <a:cs typeface="Arial" panose="020B0604020202020204" pitchFamily="34" charset="0"/>
            </a:endParaRPr>
          </a:p>
          <a:p>
            <a:pPr marL="714375" indent="-714375">
              <a:lnSpc>
                <a:spcPct val="90000"/>
              </a:lnSpc>
              <a:spcBef>
                <a:spcPts val="100"/>
              </a:spcBef>
              <a:buFont typeface="Wingdings 2" panose="05020102010507070707" pitchFamily="18" charset="2"/>
              <a:buNone/>
              <a:tabLst>
                <a:tab pos="714375" algn="l"/>
              </a:tabLst>
              <a:defRPr/>
            </a:pPr>
            <a:r>
              <a:rPr lang="en-US" altLang="zh-CN" sz="900" kern="0" dirty="0">
                <a:latin typeface="Arial" panose="020B0604020202020204" pitchFamily="34" charset="0"/>
                <a:cs typeface="Arial" panose="020B0604020202020204" pitchFamily="34" charset="0"/>
              </a:rPr>
              <a:t>HTTP	Hypertext Transfer Protocol </a:t>
            </a:r>
          </a:p>
          <a:p>
            <a:pPr marL="714375" indent="-714375">
              <a:lnSpc>
                <a:spcPct val="90000"/>
              </a:lnSpc>
              <a:spcBef>
                <a:spcPts val="100"/>
              </a:spcBef>
              <a:buFont typeface="Wingdings 2" panose="05020102010507070707" pitchFamily="18" charset="2"/>
              <a:buNone/>
              <a:tabLst>
                <a:tab pos="714375" algn="l"/>
              </a:tabLst>
              <a:defRPr/>
            </a:pPr>
            <a:r>
              <a:rPr lang="fi-FI" sz="900" kern="0" dirty="0">
                <a:latin typeface="Arial" panose="020B0604020202020204" pitchFamily="34" charset="0"/>
                <a:cs typeface="Arial" panose="020B0604020202020204" pitchFamily="34" charset="0"/>
              </a:rPr>
              <a:t>HDTV	High Definition Television</a:t>
            </a:r>
          </a:p>
          <a:p>
            <a:pPr marL="714375" indent="-714375">
              <a:lnSpc>
                <a:spcPct val="90000"/>
              </a:lnSpc>
              <a:spcBef>
                <a:spcPts val="100"/>
              </a:spcBef>
              <a:buFont typeface="Wingdings 2" panose="05020102010507070707" pitchFamily="18" charset="2"/>
              <a:buNone/>
              <a:tabLst>
                <a:tab pos="714375" algn="l"/>
              </a:tabLst>
              <a:defRPr/>
            </a:pPr>
            <a:r>
              <a:rPr lang="en-US" sz="900" kern="0" dirty="0">
                <a:latin typeface="Arial" panose="020B0604020202020204" pitchFamily="34" charset="0"/>
                <a:cs typeface="Arial" panose="020B0604020202020204" pitchFamily="34" charset="0"/>
              </a:rPr>
              <a:t>IVS	</a:t>
            </a:r>
            <a:r>
              <a:rPr lang="en-GB" sz="900" kern="0" dirty="0">
                <a:latin typeface="Arial" panose="020B0604020202020204" pitchFamily="34" charset="0"/>
                <a:cs typeface="Arial" panose="020B0604020202020204" pitchFamily="34" charset="0"/>
              </a:rPr>
              <a:t>In Vehicle System, or Improved Video Service</a:t>
            </a:r>
          </a:p>
          <a:p>
            <a:pPr marL="714375" indent="-714375" eaLnBrk="1" hangingPunct="1">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cs typeface="Arial" panose="020B0604020202020204" pitchFamily="34" charset="0"/>
              </a:rPr>
              <a:t>JBM 	Jitter Buffer Management </a:t>
            </a:r>
          </a:p>
          <a:p>
            <a:pPr marL="714375" indent="-714375" eaLnBrk="1" hangingPunct="1">
              <a:lnSpc>
                <a:spcPct val="90000"/>
              </a:lnSpc>
              <a:spcBef>
                <a:spcPts val="100"/>
              </a:spcBef>
              <a:buFont typeface="Wingdings 2" panose="05020102010507070707" pitchFamily="18" charset="2"/>
              <a:buNone/>
              <a:tabLst>
                <a:tab pos="714375" algn="l"/>
              </a:tabLst>
              <a:defRPr/>
            </a:pPr>
            <a:r>
              <a:rPr lang="en-GB" altLang="ja-JP" sz="900" dirty="0">
                <a:latin typeface="Arial" panose="020B0604020202020204" pitchFamily="34" charset="0"/>
                <a:cs typeface="Arial" panose="020B0604020202020204" pitchFamily="34" charset="0"/>
              </a:rPr>
              <a:t>LL	Listening Laboratory</a:t>
            </a:r>
          </a:p>
          <a:p>
            <a:pPr marL="714375" indent="-714375">
              <a:lnSpc>
                <a:spcPct val="90000"/>
              </a:lnSpc>
              <a:spcBef>
                <a:spcPts val="100"/>
              </a:spcBef>
              <a:buFont typeface="Wingdings 2" panose="05020102010507070707" pitchFamily="18" charset="2"/>
              <a:buNone/>
              <a:tabLst>
                <a:tab pos="714375" algn="l"/>
              </a:tabLst>
              <a:defRPr/>
            </a:pPr>
            <a:endParaRPr lang="en-US" sz="900" kern="0" dirty="0">
              <a:latin typeface="Arial" panose="020B0604020202020204" pitchFamily="34" charset="0"/>
              <a:cs typeface="Arial" panose="020B0604020202020204" pitchFamily="34" charset="0"/>
            </a:endParaRPr>
          </a:p>
          <a:p>
            <a:pPr marL="1028700" indent="-1028700">
              <a:lnSpc>
                <a:spcPct val="80000"/>
              </a:lnSpc>
              <a:spcBef>
                <a:spcPct val="0"/>
              </a:spcBef>
              <a:buFont typeface="Wingdings 2" panose="05020102010507070707" pitchFamily="18" charset="2"/>
              <a:buNone/>
              <a:defRPr/>
            </a:pPr>
            <a:endParaRPr lang="en-GB" sz="900" kern="0" dirty="0">
              <a:latin typeface="Arial" panose="020B0604020202020204" pitchFamily="34" charset="0"/>
              <a:cs typeface="Arial" panose="020B0604020202020204" pitchFamily="34" charset="0"/>
            </a:endParaRPr>
          </a:p>
        </p:txBody>
      </p:sp>
      <p:sp>
        <p:nvSpPr>
          <p:cNvPr id="5" name="Rectangle 6">
            <a:extLst>
              <a:ext uri="{FF2B5EF4-FFF2-40B4-BE49-F238E27FC236}">
                <a16:creationId xmlns:a16="http://schemas.microsoft.com/office/drawing/2014/main" id="{19F7C850-81CF-4BC2-92A6-D3C413C65B88}"/>
              </a:ext>
            </a:extLst>
          </p:cNvPr>
          <p:cNvSpPr>
            <a:spLocks noChangeArrowheads="1"/>
          </p:cNvSpPr>
          <p:nvPr/>
        </p:nvSpPr>
        <p:spPr bwMode="auto">
          <a:xfrm>
            <a:off x="4270375" y="1589088"/>
            <a:ext cx="4340225" cy="476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809625" indent="-809625">
              <a:spcBef>
                <a:spcPct val="20000"/>
              </a:spcBef>
              <a:buBlip>
                <a:blip r:embed="rId2"/>
              </a:buBlip>
              <a:tabLst>
                <a:tab pos="80962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80962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80962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80962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80962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809625" algn="l"/>
              </a:tabLst>
              <a:defRPr sz="1600">
                <a:solidFill>
                  <a:schemeClr val="tx1"/>
                </a:solidFill>
                <a:latin typeface="Calibri" panose="020F0502020204030204" pitchFamily="34" charset="0"/>
              </a:defRPr>
            </a:lvl9pPr>
          </a:lstStyle>
          <a:p>
            <a:pPr marL="714375" indent="-714375">
              <a:lnSpc>
                <a:spcPct val="90000"/>
              </a:lnSpc>
              <a:spcBef>
                <a:spcPts val="100"/>
              </a:spcBef>
              <a:buFontTx/>
              <a:buNone/>
              <a:tabLst>
                <a:tab pos="714375" algn="l"/>
              </a:tabLst>
              <a:defRPr/>
            </a:pPr>
            <a:r>
              <a:rPr lang="fi-FI" altLang="en-US" sz="900" dirty="0">
                <a:latin typeface="Arial" panose="020B0604020202020204" pitchFamily="34" charset="0"/>
                <a:ea typeface="MS PGothic" panose="020B0600070205080204" pitchFamily="34" charset="-128"/>
              </a:rPr>
              <a:t>PD	Permanent Document. These are used in SA4 </a:t>
            </a:r>
            <a:r>
              <a:rPr lang="en-US" altLang="en-US" sz="900" dirty="0">
                <a:latin typeface="Arial" panose="020B0604020202020204" pitchFamily="34" charset="0"/>
                <a:ea typeface="MS PGothic" panose="020B0600070205080204" pitchFamily="34" charset="-128"/>
              </a:rPr>
              <a:t>to collect key agreements along the work. They are provided as Tdocs with PD version number associated (in the Tdoc Title with v. 1.0 indicating finalized document) and editor appointed.</a:t>
            </a:r>
            <a:endParaRPr lang="fi-FI"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PSAP	</a:t>
            </a:r>
            <a:r>
              <a:rPr lang="en-GB" altLang="en-US" sz="900" dirty="0">
                <a:latin typeface="Arial" panose="020B0604020202020204" pitchFamily="34" charset="0"/>
                <a:ea typeface="MS PGothic" panose="020B0600070205080204" pitchFamily="34" charset="-128"/>
              </a:rPr>
              <a:t>Public Service Answering Point</a:t>
            </a:r>
            <a:r>
              <a:rPr lang="en-US" altLang="en-US" sz="900" dirty="0">
                <a:latin typeface="Arial" panose="020B0604020202020204" pitchFamily="34" charset="0"/>
                <a:ea typeface="MS PGothic" panose="020B0600070205080204" pitchFamily="34" charset="-128"/>
              </a:rPr>
              <a:t> </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PSNR	Peak Signal-to-Noise Ratio</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PSS  	</a:t>
            </a:r>
            <a:r>
              <a:rPr lang="en-GB" altLang="en-US" sz="900" dirty="0">
                <a:latin typeface="Arial" panose="020B0604020202020204" pitchFamily="34" charset="0"/>
                <a:ea typeface="MS PGothic" panose="020B0600070205080204" pitchFamily="34" charset="-128"/>
              </a:rPr>
              <a:t>Packet Switched Streaming </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QCI	QoS Class Identifier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QoE	Quality of Experience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QoS	Quality of Service</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RTCP	Real-time Transport Control Protocol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RTP	Real-time Transport Protocol </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RTSP	Real Time Streaming Protocol </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SAND	</a:t>
            </a:r>
            <a:r>
              <a:rPr lang="en-US" sz="900" dirty="0">
                <a:latin typeface="Arial" panose="020B0604020202020204" pitchFamily="34" charset="0"/>
              </a:rPr>
              <a:t>Server and Network Assisted DASH</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SDP	Session Description Protocol </a:t>
            </a:r>
            <a:endParaRPr lang="en-US" altLang="zh-CN" sz="900" kern="0" dirty="0">
              <a:latin typeface="Arial" panose="020B0604020202020204" pitchFamily="34" charset="0"/>
            </a:endParaRPr>
          </a:p>
          <a:p>
            <a:pPr marL="714375" indent="-714375">
              <a:lnSpc>
                <a:spcPct val="90000"/>
              </a:lnSpc>
              <a:spcBef>
                <a:spcPts val="100"/>
              </a:spcBef>
              <a:buFontTx/>
              <a:buNone/>
              <a:tabLst>
                <a:tab pos="714375" algn="l"/>
              </a:tabLst>
              <a:defRPr/>
            </a:pPr>
            <a:r>
              <a:rPr lang="fi-FI" sz="900" kern="0" dirty="0">
                <a:latin typeface="Arial" panose="020B0604020202020204" pitchFamily="34" charset="0"/>
              </a:rPr>
              <a:t>SDTV	Standard Definition Television</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SFR	Syndicated Feed Reception</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SID	</a:t>
            </a:r>
            <a:r>
              <a:rPr lang="en-GB" altLang="en-US" sz="900" u="sng" dirty="0">
                <a:latin typeface="Arial" panose="020B0604020202020204" pitchFamily="34" charset="0"/>
                <a:ea typeface="MS PGothic" panose="020B0600070205080204" pitchFamily="34" charset="-128"/>
              </a:rPr>
              <a:t>Si</a:t>
            </a:r>
            <a:r>
              <a:rPr lang="en-GB" altLang="en-US" sz="900" dirty="0">
                <a:latin typeface="Arial" panose="020B0604020202020204" pitchFamily="34" charset="0"/>
                <a:ea typeface="MS PGothic" panose="020B0600070205080204" pitchFamily="34" charset="-128"/>
              </a:rPr>
              <a:t>lence </a:t>
            </a:r>
            <a:r>
              <a:rPr lang="en-GB" altLang="en-US" sz="900" u="sng" dirty="0">
                <a:latin typeface="Arial" panose="020B0604020202020204" pitchFamily="34" charset="0"/>
                <a:ea typeface="MS PGothic" panose="020B0600070205080204" pitchFamily="34" charset="-128"/>
              </a:rPr>
              <a:t>D</a:t>
            </a:r>
            <a:r>
              <a:rPr lang="en-GB" altLang="en-US" sz="900" dirty="0">
                <a:latin typeface="Arial" panose="020B0604020202020204" pitchFamily="34" charset="0"/>
                <a:ea typeface="MS PGothic" panose="020B0600070205080204" pitchFamily="34" charset="-128"/>
              </a:rPr>
              <a:t>escriptor</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SHVC	</a:t>
            </a:r>
            <a:r>
              <a:rPr lang="en-GB" altLang="en-US" sz="900" dirty="0">
                <a:latin typeface="Arial" panose="020B0604020202020204" pitchFamily="34" charset="0"/>
              </a:rPr>
              <a:t>Scalable High Efficiency Video Coding</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SQ	Speech Quality (SA4 SWG)</a:t>
            </a:r>
          </a:p>
          <a:p>
            <a:pPr marL="714375" indent="-714375">
              <a:lnSpc>
                <a:spcPct val="90000"/>
              </a:lnSpc>
              <a:spcBef>
                <a:spcPts val="100"/>
              </a:spcBef>
              <a:buFont typeface="Wingdings 2" panose="05020102010507070707" pitchFamily="18" charset="2"/>
              <a:buNone/>
              <a:tabLst>
                <a:tab pos="714375" algn="l"/>
              </a:tabLst>
              <a:defRPr/>
            </a:pPr>
            <a:r>
              <a:rPr lang="fi-FI" altLang="en-US" sz="900" dirty="0">
                <a:latin typeface="Arial" panose="020B0604020202020204" pitchFamily="34" charset="0"/>
                <a:ea typeface="MS PGothic" panose="020B0600070205080204" pitchFamily="34" charset="-128"/>
              </a:rPr>
              <a:t>SRVCC	</a:t>
            </a:r>
            <a:r>
              <a:rPr lang="en-GB" sz="900" dirty="0">
                <a:latin typeface="Arial" panose="020B0604020202020204" pitchFamily="34" charset="0"/>
              </a:rPr>
              <a:t>Single Radio – Voice Call Continuity</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SS	Surround Sound</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STMR	</a:t>
            </a:r>
            <a:r>
              <a:rPr lang="en-GB" altLang="en-US" sz="900" dirty="0">
                <a:latin typeface="Arial" panose="020B0604020202020204" pitchFamily="34" charset="0"/>
                <a:ea typeface="MS PGothic" panose="020B0600070205080204" pitchFamily="34" charset="-128"/>
              </a:rPr>
              <a:t>Sidetone Masking Rating </a:t>
            </a:r>
            <a:endParaRPr lang="en-US"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Tx/>
              <a:buNone/>
              <a:tabLst>
                <a:tab pos="714375" algn="l"/>
              </a:tabLst>
              <a:defRPr/>
            </a:pPr>
            <a:r>
              <a:rPr lang="en-GB" altLang="en-US" sz="900" dirty="0">
                <a:latin typeface="Arial" panose="020B0604020202020204" pitchFamily="34" charset="0"/>
                <a:ea typeface="MS PGothic" panose="020B0600070205080204" pitchFamily="34" charset="-128"/>
              </a:rPr>
              <a:t>SVC	</a:t>
            </a:r>
            <a:r>
              <a:rPr lang="en-US" altLang="en-US" sz="900" dirty="0">
                <a:latin typeface="Arial" panose="020B0604020202020204" pitchFamily="34" charset="0"/>
                <a:ea typeface="MS PGothic" panose="020B0600070205080204" pitchFamily="34" charset="-128"/>
              </a:rPr>
              <a:t>Scalable Video Coding</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SVG	Scalable Vector Graphics </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SWB	</a:t>
            </a:r>
            <a:r>
              <a:rPr lang="en-US" altLang="en-US" sz="900" dirty="0">
                <a:latin typeface="Arial" panose="020B0604020202020204" pitchFamily="34" charset="0"/>
                <a:ea typeface="MS PGothic" panose="020B0600070205080204" pitchFamily="34" charset="-128"/>
              </a:rPr>
              <a:t>Super Wideband (up to 16 kHz)</a:t>
            </a: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TG	Timed Graphics</a:t>
            </a:r>
          </a:p>
          <a:p>
            <a:pPr marL="714375" indent="-714375">
              <a:lnSpc>
                <a:spcPct val="90000"/>
              </a:lnSpc>
              <a:spcBef>
                <a:spcPts val="100"/>
              </a:spcBef>
              <a:buFont typeface="Wingdings 2" panose="05020102010507070707" pitchFamily="18" charset="2"/>
              <a:buNone/>
              <a:tabLst>
                <a:tab pos="714375" algn="l"/>
              </a:tabLst>
              <a:defRPr/>
            </a:pPr>
            <a:r>
              <a:rPr lang="en-US" altLang="ja-JP" sz="900" dirty="0">
                <a:latin typeface="Arial" panose="020B0604020202020204" pitchFamily="34" charset="0"/>
              </a:rPr>
              <a:t>TFO 	</a:t>
            </a:r>
            <a:r>
              <a:rPr lang="en-US" altLang="en-US" sz="900" dirty="0">
                <a:latin typeface="Arial" panose="020B0604020202020204" pitchFamily="34" charset="0"/>
                <a:ea typeface="MS PGothic" panose="020B0600070205080204" pitchFamily="34" charset="-128"/>
              </a:rPr>
              <a:t>Tandem Free Operation</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TMMBR	Temporary Maximum Media Bit-rate Request</a:t>
            </a:r>
          </a:p>
          <a:p>
            <a:pPr marL="714375" indent="-714375">
              <a:lnSpc>
                <a:spcPct val="90000"/>
              </a:lnSpc>
              <a:spcBef>
                <a:spcPts val="100"/>
              </a:spcBef>
              <a:buFont typeface="Wingdings 2" panose="05020102010507070707" pitchFamily="18" charset="2"/>
              <a:buNone/>
              <a:tabLst>
                <a:tab pos="714375" algn="l"/>
              </a:tabLst>
              <a:defRPr/>
            </a:pPr>
            <a:r>
              <a:rPr lang="en-US" altLang="en-US" sz="900" dirty="0">
                <a:latin typeface="Arial" panose="020B0604020202020204" pitchFamily="34" charset="0"/>
                <a:ea typeface="MS PGothic" panose="020B0600070205080204" pitchFamily="34" charset="-128"/>
              </a:rPr>
              <a:t>UAProf	User Agent Profile </a:t>
            </a:r>
            <a:endParaRPr lang="en-GB" altLang="en-US" sz="900" dirty="0">
              <a:latin typeface="Arial" panose="020B0604020202020204" pitchFamily="34" charset="0"/>
              <a:ea typeface="MS PGothic" panose="020B0600070205080204" pitchFamily="34" charset="-128"/>
            </a:endParaRP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VR	Virtual Reality</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WB	</a:t>
            </a:r>
            <a:r>
              <a:rPr lang="en-US" altLang="en-US" sz="900" dirty="0">
                <a:latin typeface="Arial" panose="020B0604020202020204" pitchFamily="34" charset="0"/>
                <a:ea typeface="MS PGothic" panose="020B0600070205080204" pitchFamily="34" charset="-128"/>
              </a:rPr>
              <a:t>Wideband (up to 8 kHz</a:t>
            </a:r>
            <a:r>
              <a:rPr lang="en-GB" altLang="ja-JP" sz="900" dirty="0">
                <a:latin typeface="Arial" panose="020B0604020202020204" pitchFamily="34" charset="0"/>
              </a:rPr>
              <a:t>)</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XML	eXtensible </a:t>
            </a:r>
            <a:r>
              <a:rPr lang="en-GB" altLang="en-US" sz="900" dirty="0" err="1">
                <a:latin typeface="Arial" panose="020B0604020202020204" pitchFamily="34" charset="0"/>
                <a:ea typeface="MS PGothic" panose="020B0600070205080204" pitchFamily="34" charset="-128"/>
              </a:rPr>
              <a:t>Markup</a:t>
            </a:r>
            <a:r>
              <a:rPr lang="en-GB" altLang="en-US" sz="900" dirty="0">
                <a:latin typeface="Arial" panose="020B0604020202020204" pitchFamily="34" charset="0"/>
                <a:ea typeface="MS PGothic" panose="020B0600070205080204" pitchFamily="34" charset="-128"/>
              </a:rPr>
              <a:t> Language</a:t>
            </a:r>
          </a:p>
          <a:p>
            <a:pPr marL="714375" indent="-714375">
              <a:lnSpc>
                <a:spcPct val="90000"/>
              </a:lnSpc>
              <a:spcBef>
                <a:spcPts val="100"/>
              </a:spcBef>
              <a:buFont typeface="Wingdings 2" panose="05020102010507070707" pitchFamily="18" charset="2"/>
              <a:buNone/>
              <a:tabLst>
                <a:tab pos="714375" algn="l"/>
              </a:tabLst>
              <a:defRPr/>
            </a:pPr>
            <a:r>
              <a:rPr lang="en-GB" altLang="en-US" sz="900" dirty="0">
                <a:latin typeface="Arial" panose="020B0604020202020204" pitchFamily="34" charset="0"/>
                <a:ea typeface="MS PGothic" panose="020B0600070205080204" pitchFamily="34" charset="-128"/>
              </a:rPr>
              <a:t>XR	</a:t>
            </a:r>
            <a:r>
              <a:rPr lang="en-GB" altLang="en-US" sz="900" dirty="0" err="1">
                <a:latin typeface="Arial" panose="020B0604020202020204" pitchFamily="34" charset="0"/>
                <a:ea typeface="MS PGothic" panose="020B0600070205080204" pitchFamily="34" charset="-128"/>
              </a:rPr>
              <a:t>eXtended</a:t>
            </a:r>
            <a:r>
              <a:rPr lang="en-GB" altLang="en-US" sz="900" dirty="0">
                <a:latin typeface="Arial" panose="020B0604020202020204" pitchFamily="34" charset="0"/>
                <a:ea typeface="MS PGothic" panose="020B0600070205080204" pitchFamily="34" charset="-128"/>
              </a:rPr>
              <a:t> Reality</a:t>
            </a:r>
          </a:p>
        </p:txBody>
      </p:sp>
      <p:sp>
        <p:nvSpPr>
          <p:cNvPr id="51204" name="Rectangle 6">
            <a:extLst>
              <a:ext uri="{FF2B5EF4-FFF2-40B4-BE49-F238E27FC236}">
                <a16:creationId xmlns:a16="http://schemas.microsoft.com/office/drawing/2014/main" id="{5AF191A8-D855-4177-83E2-B3D9558CDC64}"/>
              </a:ext>
            </a:extLst>
          </p:cNvPr>
          <p:cNvSpPr>
            <a:spLocks noChangeArrowheads="1"/>
          </p:cNvSpPr>
          <p:nvPr/>
        </p:nvSpPr>
        <p:spPr bwMode="auto">
          <a:xfrm>
            <a:off x="4270375" y="368300"/>
            <a:ext cx="3435350"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marL="714375" indent="-714375">
              <a:spcBef>
                <a:spcPct val="20000"/>
              </a:spcBef>
              <a:buBlip>
                <a:blip r:embed="rId2"/>
              </a:buBlip>
              <a:tabLst>
                <a:tab pos="714375" algn="l"/>
              </a:tabLst>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tabLst>
                <a:tab pos="714375" algn="l"/>
              </a:tabLst>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tabLst>
                <a:tab pos="714375" algn="l"/>
              </a:tabLst>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tabLst>
                <a:tab pos="714375" algn="l"/>
              </a:tabLst>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tabLst>
                <a:tab pos="714375" algn="l"/>
              </a:tabLst>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tabLst>
                <a:tab pos="714375" algn="l"/>
              </a:tabLst>
              <a:defRPr sz="1600">
                <a:solidFill>
                  <a:schemeClr val="tx1"/>
                </a:solidFill>
                <a:latin typeface="Calibri" panose="020F0502020204030204" pitchFamily="34" charset="0"/>
              </a:defRPr>
            </a:lvl9pPr>
          </a:lstStyle>
          <a:p>
            <a:pPr eaLnBrk="1" hangingPunct="1">
              <a:lnSpc>
                <a:spcPct val="90000"/>
              </a:lnSpc>
              <a:spcBef>
                <a:spcPts val="100"/>
              </a:spcBef>
              <a:buFont typeface="Wingdings 2" panose="05020102010507070707" pitchFamily="18" charset="2"/>
              <a:buNone/>
            </a:pPr>
            <a:r>
              <a:rPr lang="en-GB" altLang="ja-JP" sz="900">
                <a:latin typeface="Arial" panose="020B0604020202020204" pitchFamily="34" charset="0"/>
              </a:rPr>
              <a:t>MANOVA	</a:t>
            </a:r>
            <a:r>
              <a:rPr lang="en-GB" altLang="ja-JP" sz="900" u="sng">
                <a:latin typeface="Arial" panose="020B0604020202020204" pitchFamily="34" charset="0"/>
              </a:rPr>
              <a:t>M</a:t>
            </a:r>
            <a:r>
              <a:rPr lang="en-GB" altLang="ja-JP" sz="900">
                <a:latin typeface="Arial" panose="020B0604020202020204" pitchFamily="34" charset="0"/>
              </a:rPr>
              <a:t>ultivariate </a:t>
            </a:r>
            <a:r>
              <a:rPr lang="en-GB" altLang="ja-JP" sz="900" u="sng">
                <a:latin typeface="Arial" panose="020B0604020202020204" pitchFamily="34" charset="0"/>
              </a:rPr>
              <a:t>An</a:t>
            </a:r>
            <a:r>
              <a:rPr lang="en-GB" altLang="ja-JP" sz="900">
                <a:latin typeface="Arial" panose="020B0604020202020204" pitchFamily="34" charset="0"/>
              </a:rPr>
              <a:t>alysis </a:t>
            </a:r>
            <a:r>
              <a:rPr lang="en-GB" altLang="ja-JP" sz="900" u="sng">
                <a:latin typeface="Arial" panose="020B0604020202020204" pitchFamily="34" charset="0"/>
              </a:rPr>
              <a:t>o</a:t>
            </a:r>
            <a:r>
              <a:rPr lang="en-GB" altLang="ja-JP" sz="900">
                <a:latin typeface="Arial" panose="020B0604020202020204" pitchFamily="34" charset="0"/>
              </a:rPr>
              <a:t>f </a:t>
            </a:r>
            <a:r>
              <a:rPr lang="en-GB" altLang="ja-JP" sz="900" u="sng">
                <a:latin typeface="Arial" panose="020B0604020202020204" pitchFamily="34" charset="0"/>
              </a:rPr>
              <a:t>Va</a:t>
            </a:r>
            <a:r>
              <a:rPr lang="en-GB" altLang="ja-JP" sz="900">
                <a:latin typeface="Arial" panose="020B0604020202020204" pitchFamily="34" charset="0"/>
              </a:rPr>
              <a:t>riance </a:t>
            </a:r>
            <a:endParaRPr lang="en-GB" altLang="en-US" sz="900">
              <a:latin typeface="Arial" panose="020B0604020202020204" pitchFamily="34" charset="0"/>
              <a:ea typeface="MS PGothic" panose="020B0600070205080204" pitchFamily="34" charset="-128"/>
            </a:endParaRP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MBS	Multicast-Broadcast-Streaming (SA4 SWG)</a:t>
            </a:r>
          </a:p>
          <a:p>
            <a:pPr>
              <a:lnSpc>
                <a:spcPct val="90000"/>
              </a:lnSpc>
              <a:spcBef>
                <a:spcPts val="100"/>
              </a:spcBef>
              <a:buFont typeface="Wingdings 2" panose="05020102010507070707" pitchFamily="18" charset="2"/>
              <a:buNone/>
            </a:pPr>
            <a:r>
              <a:rPr lang="fi-FI" altLang="en-US" sz="900">
                <a:latin typeface="Arial" panose="020B0604020202020204" pitchFamily="34" charset="0"/>
                <a:ea typeface="MS PGothic" panose="020B0600070205080204" pitchFamily="34" charset="-128"/>
              </a:rPr>
              <a:t>MCPTT	</a:t>
            </a:r>
            <a:r>
              <a:rPr lang="en-GB" altLang="en-US" sz="900">
                <a:latin typeface="Arial" panose="020B0604020202020204" pitchFamily="34" charset="0"/>
                <a:ea typeface="MS PGothic" panose="020B0600070205080204" pitchFamily="34" charset="-128"/>
              </a:rPr>
              <a:t>Mission Critical Push To Talk over LTE</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MPD	Media Presentation Description </a:t>
            </a:r>
          </a:p>
          <a:p>
            <a:pPr>
              <a:lnSpc>
                <a:spcPct val="90000"/>
              </a:lnSpc>
              <a:spcBef>
                <a:spcPts val="100"/>
              </a:spcBef>
              <a:buFont typeface="Wingdings 2" panose="05020102010507070707" pitchFamily="18" charset="2"/>
              <a:buNone/>
            </a:pPr>
            <a:r>
              <a:rPr lang="en-US" altLang="en-US" sz="900">
                <a:latin typeface="Arial" panose="020B0604020202020204" pitchFamily="34" charset="0"/>
                <a:ea typeface="MS PGothic" panose="020B0600070205080204" pitchFamily="34" charset="-128"/>
              </a:rPr>
              <a:t>MPEG	Moving Picture Experts Group (of ISO/IEC)</a:t>
            </a:r>
            <a:endParaRPr lang="en-GB" altLang="en-US" sz="900">
              <a:latin typeface="Arial" panose="020B0604020202020204" pitchFamily="34" charset="0"/>
              <a:ea typeface="MS PGothic" panose="020B0600070205080204" pitchFamily="34" charset="-128"/>
            </a:endParaRP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MSD	Minimum Set of Data</a:t>
            </a:r>
            <a:r>
              <a:rPr lang="en-US" altLang="en-US" sz="900">
                <a:latin typeface="Arial" panose="020B0604020202020204" pitchFamily="34" charset="0"/>
                <a:ea typeface="MS PGothic" panose="020B0600070205080204" pitchFamily="34" charset="-128"/>
              </a:rPr>
              <a:t> </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MTSI	Multimedia Telephony</a:t>
            </a:r>
            <a:r>
              <a:rPr lang="en-US" altLang="en-US" sz="900">
                <a:latin typeface="Arial" panose="020B0604020202020204" pitchFamily="34" charset="0"/>
                <a:ea typeface="MS PGothic" panose="020B0600070205080204" pitchFamily="34" charset="-128"/>
              </a:rPr>
              <a:t> Service for IMS </a:t>
            </a:r>
          </a:p>
          <a:p>
            <a:pPr>
              <a:lnSpc>
                <a:spcPct val="90000"/>
              </a:lnSpc>
              <a:spcBef>
                <a:spcPts val="100"/>
              </a:spcBef>
              <a:buFont typeface="Wingdings 2" panose="05020102010507070707" pitchFamily="18" charset="2"/>
              <a:buNone/>
            </a:pPr>
            <a:r>
              <a:rPr lang="en-GB" altLang="en-US" sz="900">
                <a:latin typeface="Arial" panose="020B0604020202020204" pitchFamily="34" charset="0"/>
                <a:ea typeface="MS PGothic" panose="020B0600070205080204" pitchFamily="34" charset="-128"/>
              </a:rPr>
              <a:t>MVC	Multi-view Video Coding</a:t>
            </a:r>
            <a:endParaRPr lang="en-US" altLang="en-US" sz="900">
              <a:latin typeface="Arial" panose="020B0604020202020204" pitchFamily="34" charset="0"/>
              <a:ea typeface="MS PGothic" panose="020B0600070205080204" pitchFamily="34" charset="-128"/>
            </a:endParaRPr>
          </a:p>
          <a:p>
            <a:pPr>
              <a:lnSpc>
                <a:spcPct val="90000"/>
              </a:lnSpc>
              <a:spcBef>
                <a:spcPts val="100"/>
              </a:spcBef>
              <a:buFontTx/>
              <a:buNone/>
            </a:pPr>
            <a:r>
              <a:rPr lang="fi-FI" altLang="en-US" sz="900">
                <a:latin typeface="Arial" panose="020B0604020202020204" pitchFamily="34" charset="0"/>
                <a:ea typeface="MS PGothic" panose="020B0600070205080204" pitchFamily="34" charset="-128"/>
              </a:rPr>
              <a:t>NB	</a:t>
            </a:r>
            <a:r>
              <a:rPr lang="en-US" altLang="en-US" sz="900">
                <a:latin typeface="Arial" panose="020B0604020202020204" pitchFamily="34" charset="0"/>
                <a:ea typeface="MS PGothic" panose="020B0600070205080204" pitchFamily="34" charset="-128"/>
              </a:rPr>
              <a:t>Narrowband (up to 4 kHz)</a:t>
            </a: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5G-logo 500px">
            <a:extLst>
              <a:ext uri="{FF2B5EF4-FFF2-40B4-BE49-F238E27FC236}">
                <a16:creationId xmlns:a16="http://schemas.microsoft.com/office/drawing/2014/main" id="{62ABB414-B1B9-451F-8A34-AD24E97346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1104" y="2118672"/>
            <a:ext cx="778136" cy="778136"/>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7">
            <a:extLst>
              <a:ext uri="{FF2B5EF4-FFF2-40B4-BE49-F238E27FC236}">
                <a16:creationId xmlns:a16="http://schemas.microsoft.com/office/drawing/2014/main" id="{1D36460A-A370-4751-BB4A-8FF57BD0F078}"/>
              </a:ext>
            </a:extLst>
          </p:cNvPr>
          <p:cNvPicPr/>
          <p:nvPr/>
        </p:nvPicPr>
        <p:blipFill>
          <a:blip r:embed="rId3">
            <a:extLst>
              <a:ext uri="{28A0092B-C50C-407E-A947-70E740481C1C}">
                <a14:useLocalDpi xmlns:a14="http://schemas.microsoft.com/office/drawing/2010/main" val="0"/>
              </a:ext>
            </a:extLst>
          </a:blip>
          <a:stretch>
            <a:fillRect/>
          </a:stretch>
        </p:blipFill>
        <p:spPr>
          <a:xfrm>
            <a:off x="2057982" y="2371873"/>
            <a:ext cx="695180" cy="486414"/>
          </a:xfrm>
          <a:prstGeom prst="rect">
            <a:avLst/>
          </a:prstGeom>
        </p:spPr>
      </p:pic>
      <p:pic>
        <p:nvPicPr>
          <p:cNvPr id="6" name="Picture 6" descr="The Advanced Imaging Society">
            <a:extLst>
              <a:ext uri="{FF2B5EF4-FFF2-40B4-BE49-F238E27FC236}">
                <a16:creationId xmlns:a16="http://schemas.microsoft.com/office/drawing/2014/main" id="{DF92E9BD-E97A-44DA-A3B0-BB66E1E362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05094" y="2255300"/>
            <a:ext cx="769074" cy="701396"/>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 5">
            <a:extLst>
              <a:ext uri="{FF2B5EF4-FFF2-40B4-BE49-F238E27FC236}">
                <a16:creationId xmlns:a16="http://schemas.microsoft.com/office/drawing/2014/main" id="{A330A8B8-F6B5-46C5-BFA0-0D221E960786}"/>
              </a:ext>
            </a:extLst>
          </p:cNvPr>
          <p:cNvPicPr/>
          <p:nvPr/>
        </p:nvPicPr>
        <p:blipFill>
          <a:blip r:embed="rId5">
            <a:extLst>
              <a:ext uri="{28A0092B-C50C-407E-A947-70E740481C1C}">
                <a14:useLocalDpi xmlns:a14="http://schemas.microsoft.com/office/drawing/2010/main"/>
              </a:ext>
            </a:extLst>
          </a:blip>
          <a:stretch>
            <a:fillRect/>
          </a:stretch>
        </p:blipFill>
        <p:spPr>
          <a:xfrm>
            <a:off x="4263974" y="2353458"/>
            <a:ext cx="931081" cy="543349"/>
          </a:xfrm>
          <a:prstGeom prst="rect">
            <a:avLst/>
          </a:prstGeom>
        </p:spPr>
      </p:pic>
      <p:sp>
        <p:nvSpPr>
          <p:cNvPr id="10242" name="Title 1">
            <a:extLst>
              <a:ext uri="{FF2B5EF4-FFF2-40B4-BE49-F238E27FC236}">
                <a16:creationId xmlns:a16="http://schemas.microsoft.com/office/drawing/2014/main" id="{A0EDA8E9-B981-40FE-A499-5C3A3FF7B430}"/>
              </a:ext>
            </a:extLst>
          </p:cNvPr>
          <p:cNvSpPr>
            <a:spLocks noGrp="1"/>
          </p:cNvSpPr>
          <p:nvPr>
            <p:ph type="title"/>
          </p:nvPr>
        </p:nvSpPr>
        <p:spPr/>
        <p:txBody>
          <a:bodyPr/>
          <a:lstStyle/>
          <a:p>
            <a:r>
              <a:rPr lang="en-US" altLang="en-US" dirty="0"/>
              <a:t>Meetings held since SA#83</a:t>
            </a:r>
          </a:p>
        </p:txBody>
      </p:sp>
      <p:sp>
        <p:nvSpPr>
          <p:cNvPr id="3" name="Content Placeholder 2">
            <a:extLst>
              <a:ext uri="{FF2B5EF4-FFF2-40B4-BE49-F238E27FC236}">
                <a16:creationId xmlns:a16="http://schemas.microsoft.com/office/drawing/2014/main" id="{298A8929-3250-4879-9CBE-D491D6082667}"/>
              </a:ext>
            </a:extLst>
          </p:cNvPr>
          <p:cNvSpPr>
            <a:spLocks noGrp="1"/>
          </p:cNvSpPr>
          <p:nvPr>
            <p:ph idx="1"/>
          </p:nvPr>
        </p:nvSpPr>
        <p:spPr>
          <a:xfrm>
            <a:off x="485775" y="1314450"/>
            <a:ext cx="8201025" cy="4830763"/>
          </a:xfrm>
        </p:spPr>
        <p:txBody>
          <a:bodyPr/>
          <a:lstStyle/>
          <a:p>
            <a:pPr>
              <a:lnSpc>
                <a:spcPct val="90000"/>
              </a:lnSpc>
              <a:spcBef>
                <a:spcPts val="400"/>
              </a:spcBef>
              <a:tabLst>
                <a:tab pos="1787525" algn="l"/>
                <a:tab pos="3671888" algn="l"/>
              </a:tabLst>
              <a:defRPr/>
            </a:pPr>
            <a:r>
              <a:rPr lang="en-US" sz="2000" dirty="0"/>
              <a:t>Workshop on “Immersive media meets 5G” Ecosystem &amp; Standards</a:t>
            </a:r>
          </a:p>
          <a:p>
            <a:pPr lvl="1">
              <a:lnSpc>
                <a:spcPct val="90000"/>
              </a:lnSpc>
              <a:spcBef>
                <a:spcPts val="400"/>
              </a:spcBef>
              <a:tabLst>
                <a:tab pos="1787525" algn="l"/>
                <a:tab pos="3671888" algn="l"/>
              </a:tabLst>
              <a:defRPr/>
            </a:pPr>
            <a:r>
              <a:rPr lang="en-US" sz="1600" dirty="0"/>
              <a:t>Jointly organized with VR-Industry Forum and Advanced Imaging Society </a:t>
            </a:r>
          </a:p>
          <a:p>
            <a:pPr lvl="1">
              <a:lnSpc>
                <a:spcPct val="90000"/>
              </a:lnSpc>
              <a:spcBef>
                <a:spcPts val="400"/>
              </a:spcBef>
              <a:tabLst>
                <a:tab pos="1787525" algn="l"/>
                <a:tab pos="3671888" algn="l"/>
              </a:tabLst>
              <a:defRPr/>
            </a:pPr>
            <a:r>
              <a:rPr lang="en-US" sz="1600" dirty="0"/>
              <a:t>15th-16th April 2019, Location Sony Pictures Entertainment, Culver City, CA, USA</a:t>
            </a:r>
          </a:p>
          <a:p>
            <a:pPr lvl="1">
              <a:lnSpc>
                <a:spcPct val="90000"/>
              </a:lnSpc>
              <a:spcBef>
                <a:spcPts val="400"/>
              </a:spcBef>
              <a:tabLst>
                <a:tab pos="1787525" algn="l"/>
                <a:tab pos="3671888" algn="l"/>
              </a:tabLst>
              <a:defRPr/>
            </a:pPr>
            <a:endParaRPr lang="en-GB" altLang="en-US" sz="2400" dirty="0"/>
          </a:p>
          <a:p>
            <a:pPr>
              <a:lnSpc>
                <a:spcPct val="85000"/>
              </a:lnSpc>
              <a:spcBef>
                <a:spcPts val="3000"/>
              </a:spcBef>
            </a:pPr>
            <a:r>
              <a:rPr lang="en-US" altLang="en-US" sz="2000" dirty="0"/>
              <a:t>SA4 MBS SWG AH meeting on 5GMSA, 6-7 May, 2019, Host: Expway, Paris, France. Including remote participation.</a:t>
            </a:r>
          </a:p>
          <a:p>
            <a:pPr>
              <a:lnSpc>
                <a:spcPct val="85000"/>
              </a:lnSpc>
              <a:spcBef>
                <a:spcPts val="3000"/>
              </a:spcBef>
            </a:pPr>
            <a:r>
              <a:rPr lang="en-GB" altLang="en-US" sz="2000" dirty="0"/>
              <a:t>SWG conference calls (2 hours each)</a:t>
            </a:r>
          </a:p>
          <a:p>
            <a:pPr lvl="1">
              <a:lnSpc>
                <a:spcPct val="90000"/>
              </a:lnSpc>
              <a:spcBef>
                <a:spcPts val="200"/>
              </a:spcBef>
            </a:pPr>
            <a:r>
              <a:rPr lang="en-GB" altLang="en-US" sz="1800" dirty="0"/>
              <a:t>3GPP SA4 Telco on AMR-WB mode set		3MAY </a:t>
            </a:r>
          </a:p>
          <a:p>
            <a:pPr lvl="1">
              <a:lnSpc>
                <a:spcPct val="90000"/>
              </a:lnSpc>
              <a:spcBef>
                <a:spcPts val="200"/>
              </a:spcBef>
            </a:pPr>
            <a:r>
              <a:rPr lang="en-GB" altLang="en-US" sz="1800" dirty="0"/>
              <a:t>3GPP Telco EVS SWG on IVAS			6MAY &amp; 10MAY</a:t>
            </a:r>
          </a:p>
          <a:p>
            <a:pPr lvl="1">
              <a:lnSpc>
                <a:spcPct val="90000"/>
              </a:lnSpc>
              <a:spcBef>
                <a:spcPts val="200"/>
              </a:spcBef>
            </a:pPr>
            <a:r>
              <a:rPr lang="en-GB" altLang="en-US" sz="1800" dirty="0"/>
              <a:t>3GPP SA4 Video SWG Telco on FS_XR5G		13MAY</a:t>
            </a:r>
          </a:p>
          <a:p>
            <a:pPr lvl="1">
              <a:lnSpc>
                <a:spcPct val="90000"/>
              </a:lnSpc>
              <a:spcBef>
                <a:spcPts val="200"/>
              </a:spcBef>
            </a:pPr>
            <a:r>
              <a:rPr lang="en-GB" altLang="en-US" sz="1800" dirty="0"/>
              <a:t>SA4 MTSI SWG Telco #7 on E-FLUS		16MAY</a:t>
            </a:r>
          </a:p>
          <a:p>
            <a:pPr lvl="1">
              <a:lnSpc>
                <a:spcPct val="90000"/>
              </a:lnSpc>
              <a:spcBef>
                <a:spcPts val="200"/>
              </a:spcBef>
            </a:pPr>
            <a:r>
              <a:rPr lang="en-GB" altLang="en-US" sz="1800" dirty="0"/>
              <a:t>3GPP SA4 Telco EVS_FCNBE			20MAY</a:t>
            </a:r>
          </a:p>
          <a:p>
            <a:pPr lvl="1">
              <a:lnSpc>
                <a:spcPct val="90000"/>
              </a:lnSpc>
              <a:spcBef>
                <a:spcPts val="200"/>
              </a:spcBef>
            </a:pPr>
            <a:r>
              <a:rPr lang="en-GB" altLang="en-US" sz="1800" dirty="0"/>
              <a:t>3GPP SA4 SQ SWG Telco on </a:t>
            </a:r>
            <a:r>
              <a:rPr lang="en-GB" altLang="en-US" sz="1800" dirty="0" err="1"/>
              <a:t>FS_HaNTE</a:t>
            </a:r>
            <a:r>
              <a:rPr lang="en-GB" altLang="en-US" sz="1800" dirty="0"/>
              <a:t>		3JUN</a:t>
            </a:r>
          </a:p>
          <a:p>
            <a:pPr lvl="1">
              <a:lnSpc>
                <a:spcPct val="90000"/>
              </a:lnSpc>
              <a:spcBef>
                <a:spcPts val="200"/>
              </a:spcBef>
            </a:pPr>
            <a:r>
              <a:rPr lang="en-GB" altLang="en-US" sz="1800" dirty="0"/>
              <a:t>3GPP SA4 Video SWG Telco on FS_XR5G		4JUN</a:t>
            </a:r>
          </a:p>
          <a:p>
            <a:pPr>
              <a:lnSpc>
                <a:spcPct val="85000"/>
              </a:lnSpc>
              <a:spcBef>
                <a:spcPts val="3000"/>
              </a:spcBef>
            </a:pPr>
            <a:r>
              <a:rPr lang="en-GB" altLang="en-US" sz="2000" dirty="0"/>
              <a:t>-	</a:t>
            </a:r>
            <a:endParaRPr lang="en-GB" altLang="fr-FR" sz="1800" dirty="0"/>
          </a:p>
          <a:p>
            <a:pPr lvl="1">
              <a:spcBef>
                <a:spcPts val="400"/>
              </a:spcBef>
              <a:defRPr/>
            </a:pPr>
            <a:endParaRPr lang="en-US" sz="1600" dirty="0"/>
          </a:p>
          <a:p>
            <a:pPr lvl="1">
              <a:spcBef>
                <a:spcPts val="400"/>
              </a:spcBef>
              <a:defRPr/>
            </a:pPr>
            <a:endParaRPr lang="en-US" sz="1600" dirty="0"/>
          </a:p>
        </p:txBody>
      </p:sp>
    </p:spTree>
    <p:extLst>
      <p:ext uri="{BB962C8B-B14F-4D97-AF65-F5344CB8AC3E}">
        <p14:creationId xmlns:p14="http://schemas.microsoft.com/office/powerpoint/2010/main" val="194901783"/>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- 1</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410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lnSpc>
                <a:spcPct val="85000"/>
              </a:lnSpc>
              <a:spcBef>
                <a:spcPts val="3000"/>
              </a:spcBef>
            </a:pPr>
            <a:r>
              <a:rPr lang="en-GB" altLang="en-US" sz="2400" dirty="0"/>
              <a:t>SWG conference calls </a:t>
            </a:r>
            <a:r>
              <a:rPr lang="en-GB" altLang="en-US" sz="2000" dirty="0"/>
              <a:t>(2 hours each)</a:t>
            </a:r>
            <a:endParaRPr lang="en-GB" altLang="en-US" sz="2400" dirty="0"/>
          </a:p>
          <a:p>
            <a:pPr lvl="1">
              <a:lnSpc>
                <a:spcPct val="90000"/>
              </a:lnSpc>
              <a:spcBef>
                <a:spcPts val="200"/>
              </a:spcBef>
            </a:pPr>
            <a:r>
              <a:rPr lang="en-GB" altLang="fr-FR" sz="2000" dirty="0"/>
              <a:t>3GPP SA4 Telco on ITT4RT				11JUN</a:t>
            </a:r>
          </a:p>
          <a:p>
            <a:pPr lvl="1">
              <a:lnSpc>
                <a:spcPct val="90000"/>
              </a:lnSpc>
              <a:spcBef>
                <a:spcPts val="200"/>
              </a:spcBef>
            </a:pPr>
            <a:r>
              <a:rPr lang="en-GB" altLang="fr-FR" sz="2000" dirty="0"/>
              <a:t>3GPP Telco EVS SWG on IVAS			13JUN</a:t>
            </a:r>
          </a:p>
          <a:p>
            <a:pPr lvl="1">
              <a:lnSpc>
                <a:spcPct val="90000"/>
              </a:lnSpc>
              <a:spcBef>
                <a:spcPts val="200"/>
              </a:spcBef>
            </a:pPr>
            <a:r>
              <a:rPr lang="en-GB" altLang="fr-FR" sz="2000" dirty="0"/>
              <a:t>3GPP SA4 MTSI SWG Telco #8 on E-FLUS		20JUN</a:t>
            </a:r>
          </a:p>
          <a:p>
            <a:pPr marL="0" indent="0">
              <a:lnSpc>
                <a:spcPct val="90000"/>
              </a:lnSpc>
              <a:spcBef>
                <a:spcPts val="200"/>
              </a:spcBef>
              <a:buNone/>
            </a:pPr>
            <a:endParaRPr lang="en-GB" altLang="en-US" sz="2400" dirty="0"/>
          </a:p>
          <a:p>
            <a:pPr>
              <a:lnSpc>
                <a:spcPct val="90000"/>
              </a:lnSpc>
              <a:spcBef>
                <a:spcPts val="200"/>
              </a:spcBef>
            </a:pPr>
            <a:r>
              <a:rPr lang="en-GB" altLang="en-US" sz="2400" dirty="0"/>
              <a:t>SA4 plenary meetings (2019)</a:t>
            </a:r>
            <a:endParaRPr lang="en-GB" altLang="en-US" sz="2400" dirty="0">
              <a:solidFill>
                <a:srgbClr val="FF0000"/>
              </a:solidFill>
            </a:endParaRPr>
          </a:p>
          <a:p>
            <a:pPr>
              <a:defRPr/>
            </a:pPr>
            <a:endParaRPr lang="en-GB" altLang="en-US" sz="2400" dirty="0"/>
          </a:p>
          <a:p>
            <a:pPr>
              <a:defRPr/>
            </a:pPr>
            <a:endParaRPr lang="en-GB" altLang="en-US" sz="2400" dirty="0"/>
          </a:p>
          <a:p>
            <a:pPr marL="0" indent="0">
              <a:lnSpc>
                <a:spcPct val="90000"/>
              </a:lnSpc>
              <a:spcBef>
                <a:spcPts val="400"/>
              </a:spcBef>
              <a:buNone/>
              <a:tabLst>
                <a:tab pos="1787525" algn="l"/>
                <a:tab pos="3671888" algn="l"/>
              </a:tabLst>
              <a:defRPr/>
            </a:pPr>
            <a:endParaRPr lang="en-US" sz="2000" dirty="0"/>
          </a:p>
          <a:p>
            <a:pPr>
              <a:lnSpc>
                <a:spcPct val="90000"/>
              </a:lnSpc>
              <a:spcBef>
                <a:spcPts val="400"/>
              </a:spcBef>
              <a:tabLst>
                <a:tab pos="1787525" algn="l"/>
                <a:tab pos="3671888" algn="l"/>
              </a:tabLst>
              <a:defRPr/>
            </a:pPr>
            <a:endParaRPr lang="en-US" sz="2000" dirty="0"/>
          </a:p>
          <a:p>
            <a:pPr>
              <a:lnSpc>
                <a:spcPct val="90000"/>
              </a:lnSpc>
              <a:spcBef>
                <a:spcPts val="400"/>
              </a:spcBef>
              <a:tabLst>
                <a:tab pos="1787525" algn="l"/>
                <a:tab pos="3671888" algn="l"/>
              </a:tabLst>
              <a:defRPr/>
            </a:pPr>
            <a:endParaRPr lang="en-US" sz="2000" dirty="0"/>
          </a:p>
          <a:p>
            <a:pPr>
              <a:lnSpc>
                <a:spcPct val="90000"/>
              </a:lnSpc>
              <a:spcBef>
                <a:spcPts val="400"/>
              </a:spcBef>
              <a:tabLst>
                <a:tab pos="1787525" algn="l"/>
                <a:tab pos="3671888" algn="l"/>
              </a:tabLst>
              <a:defRPr/>
            </a:pPr>
            <a:endParaRPr lang="en-US" sz="1600" dirty="0">
              <a:solidFill>
                <a:srgbClr val="FF0000"/>
              </a:solidFill>
            </a:endParaRPr>
          </a:p>
        </p:txBody>
      </p:sp>
      <p:graphicFrame>
        <p:nvGraphicFramePr>
          <p:cNvPr id="6" name="Table 5">
            <a:extLst>
              <a:ext uri="{FF2B5EF4-FFF2-40B4-BE49-F238E27FC236}">
                <a16:creationId xmlns:a16="http://schemas.microsoft.com/office/drawing/2014/main" id="{5FE8BC81-F537-4F10-87A0-47E05952EFB9}"/>
              </a:ext>
            </a:extLst>
          </p:cNvPr>
          <p:cNvGraphicFramePr>
            <a:graphicFrameLocks noGrp="1"/>
          </p:cNvGraphicFramePr>
          <p:nvPr>
            <p:extLst>
              <p:ext uri="{D42A27DB-BD31-4B8C-83A1-F6EECF244321}">
                <p14:modId xmlns:p14="http://schemas.microsoft.com/office/powerpoint/2010/main" val="587621682"/>
              </p:ext>
            </p:extLst>
          </p:nvPr>
        </p:nvGraphicFramePr>
        <p:xfrm>
          <a:off x="1263650" y="3762684"/>
          <a:ext cx="6616700" cy="1341813"/>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791872">
                  <a:extLst>
                    <a:ext uri="{9D8B030D-6E8A-4147-A177-3AD203B41FA5}">
                      <a16:colId xmlns:a16="http://schemas.microsoft.com/office/drawing/2014/main" val="20001"/>
                    </a:ext>
                  </a:extLst>
                </a:gridCol>
                <a:gridCol w="3578139">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SA4#104</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fr-FR" sz="1400" b="0" kern="1200" dirty="0">
                          <a:solidFill>
                            <a:schemeClr val="dk1"/>
                          </a:solidFill>
                          <a:effectLst/>
                          <a:latin typeface="+mn-lt"/>
                          <a:ea typeface="+mn-ea"/>
                          <a:cs typeface="+mn-cs"/>
                        </a:rPr>
                        <a:t>1 - 5 July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Apple, Venue: Cork, Ireland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3"/>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SA4#105</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12 - 16 August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Ljubljana, Slovenia</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4"/>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SA4#106</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GB" sz="1400" b="0" kern="1200" dirty="0">
                          <a:solidFill>
                            <a:schemeClr val="dk1"/>
                          </a:solidFill>
                          <a:effectLst/>
                          <a:latin typeface="+mn-lt"/>
                          <a:ea typeface="+mn-ea"/>
                          <a:cs typeface="+mn-cs"/>
                        </a:rPr>
                        <a:t>21 - 25 October </a:t>
                      </a:r>
                      <a:r>
                        <a:rPr lang="en-US" sz="1400" b="0" kern="1200" dirty="0">
                          <a:solidFill>
                            <a:schemeClr val="dk1"/>
                          </a:solidFill>
                          <a:effectLst/>
                          <a:latin typeface="+mn-lt"/>
                          <a:ea typeface="+mn-ea"/>
                          <a:cs typeface="+mn-cs"/>
                        </a:rPr>
                        <a:t>2019</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GB" sz="1400" b="0" dirty="0">
                          <a:solidFill>
                            <a:schemeClr val="tx1"/>
                          </a:solidFill>
                          <a:latin typeface="+mn-lt"/>
                        </a:rPr>
                        <a:t>Host: Samsung, Venue: Busan, Korea </a:t>
                      </a:r>
                      <a:r>
                        <a:rPr lang="en-US" sz="1400" b="1" dirty="0">
                          <a:solidFill>
                            <a:srgbClr val="FF0000"/>
                          </a:solidFill>
                          <a:latin typeface="+mn-lt"/>
                        </a:rPr>
                        <a:t>(NEW!)</a:t>
                      </a:r>
                      <a:endParaRPr lang="en-US" sz="1400" b="0" dirty="0">
                        <a:solidFill>
                          <a:schemeClr val="tx1"/>
                        </a:solidFill>
                        <a:latin typeface="+mn-lt"/>
                      </a:endParaRPr>
                    </a:p>
                  </a:txBody>
                  <a:tcPr marL="91443" marR="91443" marT="45715" marB="45715"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695974270"/>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3EF300B1-AB59-4A0C-B3CF-AE4B76FD58CF}"/>
              </a:ext>
            </a:extLst>
          </p:cNvPr>
          <p:cNvSpPr>
            <a:spLocks noGrp="1"/>
          </p:cNvSpPr>
          <p:nvPr>
            <p:ph type="title"/>
          </p:nvPr>
        </p:nvSpPr>
        <p:spPr/>
        <p:txBody>
          <a:bodyPr/>
          <a:lstStyle/>
          <a:p>
            <a:r>
              <a:rPr lang="en-US" altLang="en-US" dirty="0"/>
              <a:t>Calendar of future meetings - 2</a:t>
            </a:r>
          </a:p>
        </p:txBody>
      </p:sp>
      <p:sp>
        <p:nvSpPr>
          <p:cNvPr id="5" name="Content Placeholder 2">
            <a:extLst>
              <a:ext uri="{FF2B5EF4-FFF2-40B4-BE49-F238E27FC236}">
                <a16:creationId xmlns:a16="http://schemas.microsoft.com/office/drawing/2014/main" id="{4F6D345D-8F73-4C85-B245-5534636CFAD7}"/>
              </a:ext>
            </a:extLst>
          </p:cNvPr>
          <p:cNvSpPr txBox="1">
            <a:spLocks/>
          </p:cNvSpPr>
          <p:nvPr/>
        </p:nvSpPr>
        <p:spPr bwMode="auto">
          <a:xfrm>
            <a:off x="511174" y="1108076"/>
            <a:ext cx="8390230" cy="4125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2800"/>
              </a:spcBef>
              <a:defRPr/>
            </a:pPr>
            <a:r>
              <a:rPr lang="en-GB" altLang="en-US" sz="2400" dirty="0"/>
              <a:t>SA4 plenary meetings (2020)</a:t>
            </a:r>
          </a:p>
          <a:p>
            <a:pPr>
              <a:defRPr/>
            </a:pPr>
            <a:endParaRPr lang="en-GB" altLang="en-US" sz="2400" dirty="0"/>
          </a:p>
          <a:p>
            <a:pPr>
              <a:defRPr/>
            </a:pPr>
            <a:endParaRPr lang="en-GB" altLang="en-US" sz="2400" dirty="0"/>
          </a:p>
          <a:p>
            <a:pPr>
              <a:defRPr/>
            </a:pPr>
            <a:endParaRPr lang="en-GB" altLang="en-US" sz="2400" dirty="0"/>
          </a:p>
          <a:p>
            <a:pPr>
              <a:lnSpc>
                <a:spcPct val="85000"/>
              </a:lnSpc>
              <a:spcBef>
                <a:spcPts val="3000"/>
              </a:spcBef>
              <a:tabLst>
                <a:tab pos="1787525" algn="l"/>
                <a:tab pos="3671888" algn="l"/>
              </a:tabLst>
              <a:defRPr/>
            </a:pPr>
            <a:endParaRPr lang="en-GB" altLang="en-US" sz="2400" dirty="0"/>
          </a:p>
        </p:txBody>
      </p:sp>
      <p:graphicFrame>
        <p:nvGraphicFramePr>
          <p:cNvPr id="6" name="Table 5">
            <a:extLst>
              <a:ext uri="{FF2B5EF4-FFF2-40B4-BE49-F238E27FC236}">
                <a16:creationId xmlns:a16="http://schemas.microsoft.com/office/drawing/2014/main" id="{5FE8BC81-F537-4F10-87A0-47E05952EFB9}"/>
              </a:ext>
            </a:extLst>
          </p:cNvPr>
          <p:cNvGraphicFramePr>
            <a:graphicFrameLocks noGrp="1"/>
          </p:cNvGraphicFramePr>
          <p:nvPr>
            <p:extLst>
              <p:ext uri="{D42A27DB-BD31-4B8C-83A1-F6EECF244321}">
                <p14:modId xmlns:p14="http://schemas.microsoft.com/office/powerpoint/2010/main" val="183225955"/>
              </p:ext>
            </p:extLst>
          </p:nvPr>
        </p:nvGraphicFramePr>
        <p:xfrm>
          <a:off x="941388" y="1624013"/>
          <a:ext cx="6616700" cy="2103174"/>
        </p:xfrm>
        <a:graphic>
          <a:graphicData uri="http://schemas.openxmlformats.org/drawingml/2006/table">
            <a:tbl>
              <a:tblPr firstRow="1" bandRow="1">
                <a:tableStyleId>{5C22544A-7EE6-4342-B048-85BDC9FD1C3A}</a:tableStyleId>
              </a:tblPr>
              <a:tblGrid>
                <a:gridCol w="1246689">
                  <a:extLst>
                    <a:ext uri="{9D8B030D-6E8A-4147-A177-3AD203B41FA5}">
                      <a16:colId xmlns:a16="http://schemas.microsoft.com/office/drawing/2014/main" val="20000"/>
                    </a:ext>
                  </a:extLst>
                </a:gridCol>
                <a:gridCol w="1945384">
                  <a:extLst>
                    <a:ext uri="{9D8B030D-6E8A-4147-A177-3AD203B41FA5}">
                      <a16:colId xmlns:a16="http://schemas.microsoft.com/office/drawing/2014/main" val="20001"/>
                    </a:ext>
                  </a:extLst>
                </a:gridCol>
                <a:gridCol w="3424627">
                  <a:extLst>
                    <a:ext uri="{9D8B030D-6E8A-4147-A177-3AD203B41FA5}">
                      <a16:colId xmlns:a16="http://schemas.microsoft.com/office/drawing/2014/main" val="20002"/>
                    </a:ext>
                  </a:extLst>
                </a:gridCol>
              </a:tblGrid>
              <a:tr h="383682">
                <a:tc>
                  <a:txBody>
                    <a:bodyPr/>
                    <a:lstStyle/>
                    <a:p>
                      <a:pPr marL="36000">
                        <a:lnSpc>
                          <a:spcPct val="90000"/>
                        </a:lnSpc>
                      </a:pPr>
                      <a:r>
                        <a:rPr lang="fi-FI" sz="1400" dirty="0"/>
                        <a:t>Meeting</a:t>
                      </a:r>
                      <a:endParaRPr lang="en-US" sz="1400" dirty="0"/>
                    </a:p>
                  </a:txBody>
                  <a:tcPr marL="91443" marR="91443" marT="45715" marB="45715" anchor="ctr"/>
                </a:tc>
                <a:tc>
                  <a:txBody>
                    <a:bodyPr/>
                    <a:lstStyle/>
                    <a:p>
                      <a:pPr marL="36000">
                        <a:lnSpc>
                          <a:spcPct val="90000"/>
                        </a:lnSpc>
                      </a:pPr>
                      <a:r>
                        <a:rPr lang="fi-FI" sz="1400" dirty="0"/>
                        <a:t>Dates </a:t>
                      </a:r>
                      <a:endParaRPr lang="en-US" sz="1400" dirty="0"/>
                    </a:p>
                  </a:txBody>
                  <a:tcPr marL="91443" marR="91443" marT="45715" marB="45715" anchor="ctr"/>
                </a:tc>
                <a:tc>
                  <a:txBody>
                    <a:bodyPr/>
                    <a:lstStyle/>
                    <a:p>
                      <a:pPr marL="36000">
                        <a:lnSpc>
                          <a:spcPct val="90000"/>
                        </a:lnSpc>
                      </a:pPr>
                      <a:r>
                        <a:rPr lang="fi-FI" sz="1400" dirty="0"/>
                        <a:t>Venue and Host</a:t>
                      </a:r>
                      <a:endParaRPr lang="en-US" sz="1400" dirty="0"/>
                    </a:p>
                  </a:txBody>
                  <a:tcPr marL="91443" marR="91443" marT="45715" marB="45715" anchor="ctr"/>
                </a:tc>
                <a:extLst>
                  <a:ext uri="{0D108BD9-81ED-4DB2-BD59-A6C34878D82A}">
                    <a16:rowId xmlns:a16="http://schemas.microsoft.com/office/drawing/2014/main" val="10000"/>
                  </a:ext>
                </a:extLst>
              </a:tr>
              <a:tr h="37161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SA4#107</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20 - 24 January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EF3, Venue: Wroclaw, Poland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1"/>
                  </a:ext>
                </a:extLst>
              </a:tr>
              <a:tr h="36391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SA4#108</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6 - 9 April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ETSI, Venue: Sophia-Antipolis, France</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2"/>
                  </a:ext>
                </a:extLst>
              </a:tr>
              <a:tr h="34520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SA4#109</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25 - 29 May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a:t>
                      </a:r>
                      <a:r>
                        <a:rPr lang="de-DE" sz="1400" b="0" dirty="0">
                          <a:solidFill>
                            <a:schemeClr val="tx1"/>
                          </a:solidFill>
                          <a:latin typeface="+mn-lt"/>
                        </a:rPr>
                        <a:t>FHg IIS, Venue: Erlangen, Germany</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3"/>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SA4#110</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24 - 28 August 2020</a:t>
                      </a: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NAF3, Venue: TBD</a:t>
                      </a:r>
                      <a:endParaRPr lang="en-US" sz="1400" b="1" dirty="0">
                        <a:solidFill>
                          <a:srgbClr val="FF0000"/>
                        </a:solidFill>
                        <a:latin typeface="+mn-lt"/>
                      </a:endParaRPr>
                    </a:p>
                  </a:txBody>
                  <a:tcPr marL="91443" marR="91443" marT="45715" marB="45715" anchor="ctr"/>
                </a:tc>
                <a:extLst>
                  <a:ext uri="{0D108BD9-81ED-4DB2-BD59-A6C34878D82A}">
                    <a16:rowId xmlns:a16="http://schemas.microsoft.com/office/drawing/2014/main" val="10004"/>
                  </a:ext>
                </a:extLst>
              </a:tr>
              <a:tr h="31937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rPr>
                        <a:t>SA4#111</a:t>
                      </a:r>
                      <a:endParaRPr lang="en-US" sz="1400" b="0" dirty="0">
                        <a:solidFill>
                          <a:schemeClr val="tx1"/>
                        </a:solidFill>
                        <a:latin typeface="+mn-lt"/>
                      </a:endParaRPr>
                    </a:p>
                  </a:txBody>
                  <a:tcPr marL="91443" marR="91443" marT="45715" marB="45715" anchor="ctr"/>
                </a:tc>
                <a:tc>
                  <a:txBody>
                    <a:bodyPr/>
                    <a:lstStyle/>
                    <a:p>
                      <a:pPr marL="36000" algn="l">
                        <a:lnSpc>
                          <a:spcPct val="90000"/>
                        </a:lnSpc>
                        <a:spcBef>
                          <a:spcPts val="0"/>
                        </a:spcBef>
                      </a:pPr>
                      <a:r>
                        <a:rPr lang="en-US" sz="1400" b="0" dirty="0">
                          <a:solidFill>
                            <a:schemeClr val="tx1"/>
                          </a:solidFill>
                          <a:latin typeface="+mn-lt"/>
                        </a:rPr>
                        <a:t>9 - 13 </a:t>
                      </a:r>
                      <a:r>
                        <a:rPr lang="en-US" sz="1400" b="0">
                          <a:solidFill>
                            <a:schemeClr val="tx1"/>
                          </a:solidFill>
                          <a:latin typeface="+mn-lt"/>
                        </a:rPr>
                        <a:t>November 2020</a:t>
                      </a:r>
                      <a:endParaRPr lang="en-US" sz="1400" b="0" dirty="0">
                        <a:solidFill>
                          <a:schemeClr val="tx1"/>
                        </a:solidFill>
                        <a:latin typeface="+mn-lt"/>
                      </a:endParaRPr>
                    </a:p>
                  </a:txBody>
                  <a:tcPr marL="91443" marR="91443" marT="45715" marB="45715"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rPr>
                        <a:t>Host: IF3, Venue: TBD</a:t>
                      </a:r>
                    </a:p>
                  </a:txBody>
                  <a:tcPr marL="91443" marR="91443" marT="45715" marB="45715"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58032725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3">
            <a:extLst>
              <a:ext uri="{FF2B5EF4-FFF2-40B4-BE49-F238E27FC236}">
                <a16:creationId xmlns:a16="http://schemas.microsoft.com/office/drawing/2014/main" id="{828B76F7-0ECF-4C8A-B212-EB85C2B617C0}"/>
              </a:ext>
            </a:extLst>
          </p:cNvPr>
          <p:cNvSpPr>
            <a:spLocks noGrp="1"/>
          </p:cNvSpPr>
          <p:nvPr>
            <p:ph type="title"/>
          </p:nvPr>
        </p:nvSpPr>
        <p:spPr/>
        <p:txBody>
          <a:bodyPr/>
          <a:lstStyle/>
          <a:p>
            <a:r>
              <a:rPr lang="en-US" altLang="en-US"/>
              <a:t>SA4 meeting statistics</a:t>
            </a:r>
          </a:p>
        </p:txBody>
      </p:sp>
      <p:pic>
        <p:nvPicPr>
          <p:cNvPr id="3" name="Picture 2">
            <a:extLst>
              <a:ext uri="{FF2B5EF4-FFF2-40B4-BE49-F238E27FC236}">
                <a16:creationId xmlns:a16="http://schemas.microsoft.com/office/drawing/2014/main" id="{038672B4-118B-45D5-B4DB-692BC096C284}"/>
              </a:ext>
            </a:extLst>
          </p:cNvPr>
          <p:cNvPicPr>
            <a:picLocks noChangeAspect="1"/>
          </p:cNvPicPr>
          <p:nvPr/>
        </p:nvPicPr>
        <p:blipFill>
          <a:blip r:embed="rId2"/>
          <a:stretch>
            <a:fillRect/>
          </a:stretch>
        </p:blipFill>
        <p:spPr>
          <a:xfrm>
            <a:off x="1482171" y="3744181"/>
            <a:ext cx="5614903" cy="2615411"/>
          </a:xfrm>
          <a:prstGeom prst="rect">
            <a:avLst/>
          </a:prstGeom>
        </p:spPr>
      </p:pic>
      <p:pic>
        <p:nvPicPr>
          <p:cNvPr id="4" name="Picture 3">
            <a:extLst>
              <a:ext uri="{FF2B5EF4-FFF2-40B4-BE49-F238E27FC236}">
                <a16:creationId xmlns:a16="http://schemas.microsoft.com/office/drawing/2014/main" id="{C7940AB8-65DF-4C66-A06E-1D1AF734F40F}"/>
              </a:ext>
            </a:extLst>
          </p:cNvPr>
          <p:cNvPicPr>
            <a:picLocks noChangeAspect="1"/>
          </p:cNvPicPr>
          <p:nvPr/>
        </p:nvPicPr>
        <p:blipFill>
          <a:blip r:embed="rId3"/>
          <a:stretch>
            <a:fillRect/>
          </a:stretch>
        </p:blipFill>
        <p:spPr>
          <a:xfrm>
            <a:off x="1482170" y="1134867"/>
            <a:ext cx="5614903" cy="2609314"/>
          </a:xfrm>
          <a:prstGeom prst="rect">
            <a:avLst/>
          </a:prstGeom>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6686F00-52E9-4596-9400-3A8BA5119086}"/>
              </a:ext>
            </a:extLst>
          </p:cNvPr>
          <p:cNvSpPr>
            <a:spLocks noGrp="1"/>
          </p:cNvSpPr>
          <p:nvPr>
            <p:ph type="title"/>
          </p:nvPr>
        </p:nvSpPr>
        <p:spPr/>
        <p:txBody>
          <a:bodyPr/>
          <a:lstStyle/>
          <a:p>
            <a:r>
              <a:rPr lang="en-US" altLang="en-US"/>
              <a:t>SA4 progress highlights </a:t>
            </a:r>
          </a:p>
        </p:txBody>
      </p:sp>
      <p:sp>
        <p:nvSpPr>
          <p:cNvPr id="20483" name="Content Placeholder 2">
            <a:extLst>
              <a:ext uri="{FF2B5EF4-FFF2-40B4-BE49-F238E27FC236}">
                <a16:creationId xmlns:a16="http://schemas.microsoft.com/office/drawing/2014/main" id="{E46F9B17-122A-4646-BD20-44B4C83B98F7}"/>
              </a:ext>
            </a:extLst>
          </p:cNvPr>
          <p:cNvSpPr>
            <a:spLocks noGrp="1"/>
          </p:cNvSpPr>
          <p:nvPr>
            <p:ph idx="1"/>
          </p:nvPr>
        </p:nvSpPr>
        <p:spPr>
          <a:xfrm>
            <a:off x="615950" y="1177925"/>
            <a:ext cx="8388350" cy="4992056"/>
          </a:xfrm>
        </p:spPr>
        <p:txBody>
          <a:bodyPr/>
          <a:lstStyle/>
          <a:p>
            <a:pPr>
              <a:lnSpc>
                <a:spcPct val="90000"/>
              </a:lnSpc>
              <a:spcBef>
                <a:spcPts val="2400"/>
              </a:spcBef>
            </a:pPr>
            <a:r>
              <a:rPr lang="en-US" altLang="en-US" sz="2000" dirty="0"/>
              <a:t>CRs to Rel-15 and earlier features</a:t>
            </a:r>
          </a:p>
          <a:p>
            <a:pPr lvl="1">
              <a:lnSpc>
                <a:spcPct val="85000"/>
              </a:lnSpc>
              <a:spcBef>
                <a:spcPct val="0"/>
              </a:spcBef>
              <a:defRPr/>
            </a:pPr>
            <a:r>
              <a:rPr lang="en-US" altLang="en-US" sz="1400" dirty="0"/>
              <a:t>Rel-12: 1 CR (1 Cat. F and mirror CRs)</a:t>
            </a:r>
          </a:p>
          <a:p>
            <a:pPr lvl="1">
              <a:lnSpc>
                <a:spcPct val="85000"/>
              </a:lnSpc>
              <a:spcBef>
                <a:spcPct val="0"/>
              </a:spcBef>
              <a:defRPr/>
            </a:pPr>
            <a:r>
              <a:rPr lang="en-US" altLang="en-US" sz="1400" dirty="0"/>
              <a:t>Rel-13: 1 CR (1 Cat. F and mirror CRs)</a:t>
            </a:r>
          </a:p>
          <a:p>
            <a:pPr lvl="1">
              <a:lnSpc>
                <a:spcPct val="85000"/>
              </a:lnSpc>
              <a:spcBef>
                <a:spcPct val="0"/>
              </a:spcBef>
              <a:defRPr/>
            </a:pPr>
            <a:r>
              <a:rPr lang="en-US" altLang="en-US" sz="1400" dirty="0"/>
              <a:t>Rel-15: 2 CRs (1 Cat. F, 1 Cat. B and mirror CRs)</a:t>
            </a:r>
          </a:p>
          <a:p>
            <a:pPr lvl="1">
              <a:lnSpc>
                <a:spcPct val="85000"/>
              </a:lnSpc>
              <a:spcBef>
                <a:spcPct val="0"/>
              </a:spcBef>
              <a:defRPr/>
            </a:pPr>
            <a:endParaRPr lang="en-US" altLang="en-US" sz="1400" dirty="0"/>
          </a:p>
          <a:p>
            <a:pPr>
              <a:lnSpc>
                <a:spcPct val="85000"/>
              </a:lnSpc>
              <a:spcBef>
                <a:spcPct val="0"/>
              </a:spcBef>
              <a:defRPr/>
            </a:pPr>
            <a:r>
              <a:rPr lang="fi-FI" altLang="en-US" sz="2000" dirty="0"/>
              <a:t>Ongoing Work Items</a:t>
            </a:r>
          </a:p>
          <a:p>
            <a:pPr lvl="1">
              <a:lnSpc>
                <a:spcPct val="90000"/>
              </a:lnSpc>
              <a:spcBef>
                <a:spcPts val="300"/>
              </a:spcBef>
            </a:pPr>
            <a:r>
              <a:rPr lang="fi-FI" altLang="en-US" sz="1400" dirty="0"/>
              <a:t>8 Rel-16 WIs (including 3 reported as completed at this meeting)</a:t>
            </a:r>
          </a:p>
          <a:p>
            <a:pPr lvl="1">
              <a:lnSpc>
                <a:spcPct val="90000"/>
              </a:lnSpc>
              <a:spcBef>
                <a:spcPts val="300"/>
              </a:spcBef>
            </a:pPr>
            <a:r>
              <a:rPr lang="fi-FI" altLang="en-US" sz="1400" dirty="0"/>
              <a:t>3 Rel-17 WIs </a:t>
            </a:r>
            <a:endParaRPr lang="en-GB" altLang="en-US" sz="1100" dirty="0"/>
          </a:p>
          <a:p>
            <a:pPr>
              <a:lnSpc>
                <a:spcPct val="90000"/>
              </a:lnSpc>
              <a:spcBef>
                <a:spcPts val="1200"/>
              </a:spcBef>
            </a:pPr>
            <a:r>
              <a:rPr lang="fi-FI" altLang="en-US" sz="2000" dirty="0"/>
              <a:t> Ongoing Study Items</a:t>
            </a:r>
          </a:p>
          <a:p>
            <a:pPr lvl="1">
              <a:lnSpc>
                <a:spcPct val="90000"/>
              </a:lnSpc>
              <a:spcBef>
                <a:spcPts val="300"/>
              </a:spcBef>
            </a:pPr>
            <a:r>
              <a:rPr lang="fi-FI" altLang="en-US" sz="1400" dirty="0"/>
              <a:t>6 Rel-16 SIs (including 1 reported as completed at this meeting)</a:t>
            </a:r>
          </a:p>
          <a:p>
            <a:pPr>
              <a:lnSpc>
                <a:spcPct val="90000"/>
              </a:lnSpc>
              <a:spcBef>
                <a:spcPts val="1200"/>
              </a:spcBef>
            </a:pPr>
            <a:r>
              <a:rPr lang="fi-FI" altLang="en-US" sz="2000" dirty="0"/>
              <a:t> SA4 documents at SA#84</a:t>
            </a:r>
          </a:p>
          <a:p>
            <a:pPr lvl="1">
              <a:lnSpc>
                <a:spcPct val="90000"/>
              </a:lnSpc>
              <a:spcBef>
                <a:spcPts val="300"/>
              </a:spcBef>
            </a:pPr>
            <a:r>
              <a:rPr lang="fi-FI" altLang="en-US" sz="1400" dirty="0"/>
              <a:t>CRs:</a:t>
            </a:r>
            <a:endParaRPr lang="fi-FI" altLang="en-US" sz="1100" dirty="0"/>
          </a:p>
          <a:p>
            <a:pPr lvl="2">
              <a:lnSpc>
                <a:spcPct val="85000"/>
              </a:lnSpc>
              <a:spcBef>
                <a:spcPct val="0"/>
              </a:spcBef>
              <a:defRPr/>
            </a:pPr>
            <a:r>
              <a:rPr lang="en-US" altLang="en-US" sz="1100" dirty="0"/>
              <a:t>Rel-12: 1 CR (Cat. F)</a:t>
            </a:r>
          </a:p>
          <a:p>
            <a:pPr lvl="2">
              <a:lnSpc>
                <a:spcPct val="85000"/>
              </a:lnSpc>
              <a:spcBef>
                <a:spcPct val="0"/>
              </a:spcBef>
              <a:defRPr/>
            </a:pPr>
            <a:r>
              <a:rPr lang="en-US" altLang="en-US" sz="1100" dirty="0"/>
              <a:t>Rel-13: 2 CRs (Cat. F and Cat. A)</a:t>
            </a:r>
          </a:p>
          <a:p>
            <a:pPr lvl="2">
              <a:lnSpc>
                <a:spcPct val="85000"/>
              </a:lnSpc>
              <a:spcBef>
                <a:spcPct val="0"/>
              </a:spcBef>
              <a:defRPr/>
            </a:pPr>
            <a:r>
              <a:rPr lang="en-US" altLang="en-US" sz="1100" dirty="0"/>
              <a:t>Rel-14: 2 CRs (Cat. A)</a:t>
            </a:r>
          </a:p>
          <a:p>
            <a:pPr lvl="2">
              <a:lnSpc>
                <a:spcPct val="85000"/>
              </a:lnSpc>
              <a:spcBef>
                <a:spcPct val="0"/>
              </a:spcBef>
              <a:defRPr/>
            </a:pPr>
            <a:r>
              <a:rPr lang="en-US" altLang="en-US" sz="1100" dirty="0"/>
              <a:t>Rel-15: 4 CRs (Cat. B, Cat. F and Cat. A)</a:t>
            </a:r>
          </a:p>
          <a:p>
            <a:pPr lvl="2">
              <a:lnSpc>
                <a:spcPct val="85000"/>
              </a:lnSpc>
              <a:spcBef>
                <a:spcPct val="0"/>
              </a:spcBef>
              <a:defRPr/>
            </a:pPr>
            <a:r>
              <a:rPr lang="en-US" altLang="en-US" sz="1100" dirty="0"/>
              <a:t>Rel-16: 15 CRs (Cat. B, Cat. F and Cat. A)</a:t>
            </a:r>
          </a:p>
          <a:p>
            <a:pPr lvl="1">
              <a:lnSpc>
                <a:spcPct val="85000"/>
              </a:lnSpc>
              <a:spcBef>
                <a:spcPct val="0"/>
              </a:spcBef>
              <a:defRPr/>
            </a:pPr>
            <a:r>
              <a:rPr lang="fr-FR" altLang="en-US" sz="1400" dirty="0"/>
              <a:t>1 new TS for </a:t>
            </a:r>
            <a:r>
              <a:rPr lang="fr-FR" altLang="en-US" sz="1400" dirty="0" err="1"/>
              <a:t>approval</a:t>
            </a:r>
            <a:endParaRPr lang="fr-FR" altLang="en-US" sz="1400" dirty="0"/>
          </a:p>
          <a:p>
            <a:pPr lvl="1">
              <a:lnSpc>
                <a:spcPct val="85000"/>
              </a:lnSpc>
              <a:spcBef>
                <a:spcPct val="0"/>
              </a:spcBef>
              <a:defRPr/>
            </a:pPr>
            <a:r>
              <a:rPr lang="fr-FR" altLang="en-US" sz="1400" dirty="0"/>
              <a:t>1 new TR for </a:t>
            </a:r>
            <a:r>
              <a:rPr lang="fr-FR" altLang="en-US" sz="1400" dirty="0" err="1"/>
              <a:t>approval</a:t>
            </a:r>
            <a:endParaRPr lang="fi-FI" altLang="en-US" sz="1400" dirty="0"/>
          </a:p>
          <a:p>
            <a:pPr lvl="1">
              <a:lnSpc>
                <a:spcPct val="90000"/>
              </a:lnSpc>
              <a:spcBef>
                <a:spcPts val="300"/>
              </a:spcBef>
            </a:pPr>
            <a:r>
              <a:rPr lang="fi-FI" altLang="en-US" sz="1400" dirty="0"/>
              <a:t>1 revised and 2 new WIDs </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75573</TotalTime>
  <Words>6670</Words>
  <Application>Microsoft Office PowerPoint</Application>
  <PresentationFormat>On-screen Show (4:3)</PresentationFormat>
  <Paragraphs>921</Paragraphs>
  <Slides>42</Slides>
  <Notes>3</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42</vt:i4>
      </vt:variant>
    </vt:vector>
  </HeadingPairs>
  <TitlesOfParts>
    <vt:vector size="52" baseType="lpstr">
      <vt:lpstr>굴림</vt:lpstr>
      <vt:lpstr>ＭＳ Ｐゴシック</vt:lpstr>
      <vt:lpstr>ＭＳ Ｐゴシック</vt:lpstr>
      <vt:lpstr>宋体</vt:lpstr>
      <vt:lpstr>Arial</vt:lpstr>
      <vt:lpstr>Arial </vt:lpstr>
      <vt:lpstr>Calibri</vt:lpstr>
      <vt:lpstr>Times New Roman</vt:lpstr>
      <vt:lpstr>Wingdings 2</vt:lpstr>
      <vt:lpstr>Office Theme</vt:lpstr>
      <vt:lpstr>     TSG SA WG4 (SA4) Status Report at TSG SA#84    </vt:lpstr>
      <vt:lpstr>Outline</vt:lpstr>
      <vt:lpstr>SA4 leadership and subgroups</vt:lpstr>
      <vt:lpstr>Meetings held since SA#83</vt:lpstr>
      <vt:lpstr>Meetings held since SA#83</vt:lpstr>
      <vt:lpstr>Calendar of future meetings - 1</vt:lpstr>
      <vt:lpstr>Calendar of future meetings - 2</vt:lpstr>
      <vt:lpstr>SA4 meeting statistics</vt:lpstr>
      <vt:lpstr>SA4 progress highlights </vt:lpstr>
      <vt:lpstr>CRs to Rel-15 and earlier</vt:lpstr>
      <vt:lpstr>List of SA4 Work Items for Rel-16</vt:lpstr>
      <vt:lpstr>SerInter (Service Interactivity)</vt:lpstr>
      <vt:lpstr>E_FLUS (Enhancements to Framework for Live Uplink Streaming)</vt:lpstr>
      <vt:lpstr>E2E_DELAY (Media Handling Aspects of RAN Delay Budget Reporting in MTSI) – completed !</vt:lpstr>
      <vt:lpstr>5G_MEDIA_MTSI_ext (Media Handling Extensions for 5G Conversational Services)</vt:lpstr>
      <vt:lpstr>CHEM (Coverage and Handoff Enhancements for Multimedia)</vt:lpstr>
      <vt:lpstr>MC_XMB (MCData File Distribution support over xMB) – completed !</vt:lpstr>
      <vt:lpstr>5GMSA (5G Media streaming architecture) – completed !</vt:lpstr>
      <vt:lpstr>EVS_FCNBE (EVS Floating-point Conformance for Non Bit-Exact)</vt:lpstr>
      <vt:lpstr>TEI16 (Technical Enhancements and Improvements Rel-16 )</vt:lpstr>
      <vt:lpstr>Overview of work progress  Rel-16 Work Items - 1</vt:lpstr>
      <vt:lpstr>Overview of work progress  Rel-16 Work Items - 2</vt:lpstr>
      <vt:lpstr>List of SA4 Work Items for Rel-17</vt:lpstr>
      <vt:lpstr>IVAS_Codec (EVS Codec Extension for Immersive Voice and Audio Services)</vt:lpstr>
      <vt:lpstr>ITT4RT (Support of Immersive Teleconferencing and Telepresence for Remote Terminals)</vt:lpstr>
      <vt:lpstr>ATIAS (Terminal Audio quality performance and Test methods for Immersive Audio Services)</vt:lpstr>
      <vt:lpstr>Overview of work progress  Rel-17 Work Items</vt:lpstr>
      <vt:lpstr>List of SA4 Study Items</vt:lpstr>
      <vt:lpstr>FS_QoE_VR (QoE metrics for VR)  – completed !</vt:lpstr>
      <vt:lpstr>FS_mV2X (V2X Media Handling and Interaction)</vt:lpstr>
      <vt:lpstr>FS_TyTraC (Typical Traffic Characteristics of Media Services)</vt:lpstr>
      <vt:lpstr>FS_XR5G (Study Item on eXtended Reality (XR) in 5G)</vt:lpstr>
      <vt:lpstr>FS_ANTeM (Study on ambient noise test methodology for evaluation of acoustic UE performance)</vt:lpstr>
      <vt:lpstr>FS_HaNTE (UEs Supporting Handset Mode with Non-Traditional Earpieces) </vt:lpstr>
      <vt:lpstr>Overview of work progress  Study Items</vt:lpstr>
      <vt:lpstr>Proposed new WIDs</vt:lpstr>
      <vt:lpstr>Proposed new WIDs</vt:lpstr>
      <vt:lpstr>Dependencies on IETF drafts in SA4</vt:lpstr>
      <vt:lpstr>Summary of action items</vt:lpstr>
      <vt:lpstr>List of documents to SA#84</vt:lpstr>
      <vt:lpstr>PowerPoint Presentation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Frederic Gabin</cp:lastModifiedBy>
  <cp:revision>2304</cp:revision>
  <cp:lastPrinted>2016-09-13T11:31:59Z</cp:lastPrinted>
  <dcterms:created xsi:type="dcterms:W3CDTF">2008-08-30T09:32:10Z</dcterms:created>
  <dcterms:modified xsi:type="dcterms:W3CDTF">2019-05-28T14:54:00Z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UpdateProcess">
    <vt:lpwstr>End</vt:lpwstr>
  </property>
</Properties>
</file>